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rimo Bold" charset="1" panose="020B0704020202020204"/>
      <p:regular r:id="rId20"/>
    </p:embeddedFont>
    <p:embeddedFont>
      <p:font typeface="Arimo" charset="1" panose="020B0604020202020204"/>
      <p:regular r:id="rId21"/>
    </p:embeddedFont>
    <p:embeddedFont>
      <p:font typeface="Canva Sans Bold" charset="1" panose="020B08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2.xml" Type="http://schemas.openxmlformats.org/officeDocument/2006/relationships/notesSlide"/><Relationship Id="rId23" Target="notesSlides/notesSlide3.xml" Type="http://schemas.openxmlformats.org/officeDocument/2006/relationships/notesSlide"/><Relationship Id="rId24" Target="notesSlides/notesSlide4.xml" Type="http://schemas.openxmlformats.org/officeDocument/2006/relationships/notesSlide"/><Relationship Id="rId25" Target="notesSlides/notesSlide5.xml" Type="http://schemas.openxmlformats.org/officeDocument/2006/relationships/notesSlide"/><Relationship Id="rId26" Target="notesSlides/notesSlide6.xml" Type="http://schemas.openxmlformats.org/officeDocument/2006/relationships/notesSlide"/><Relationship Id="rId27" Target="notesSlides/notesSlide7.xml" Type="http://schemas.openxmlformats.org/officeDocument/2006/relationships/notesSlide"/><Relationship Id="rId28" Target="notesSlides/notesSlide8.xml" Type="http://schemas.openxmlformats.org/officeDocument/2006/relationships/notesSlide"/><Relationship Id="rId29" Target="notesSlides/notesSlide9.xml" Type="http://schemas.openxmlformats.org/officeDocument/2006/relationships/notesSlide"/><Relationship Id="rId3" Target="viewProps.xml" Type="http://schemas.openxmlformats.org/officeDocument/2006/relationships/viewProps"/><Relationship Id="rId30" Target="notesSlides/notesSlide10.xml" Type="http://schemas.openxmlformats.org/officeDocument/2006/relationships/notesSlide"/><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1905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01620">
                <a:alpha val="90196"/>
              </a:srgbClr>
            </a:solidFill>
          </p:spPr>
        </p:sp>
      </p:grpSp>
      <p:grpSp>
        <p:nvGrpSpPr>
          <p:cNvPr name="Group 6" id="6"/>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850238" y="2694232"/>
            <a:ext cx="9445523" cy="1928517"/>
          </a:xfrm>
          <a:prstGeom prst="rect">
            <a:avLst/>
          </a:prstGeom>
        </p:spPr>
        <p:txBody>
          <a:bodyPr anchor="t" rtlCol="false" tIns="0" lIns="0" bIns="0" rIns="0">
            <a:spAutoFit/>
          </a:bodyPr>
          <a:lstStyle/>
          <a:p>
            <a:pPr algn="l">
              <a:lnSpc>
                <a:spcPts val="7250"/>
              </a:lnSpc>
            </a:pPr>
            <a:r>
              <a:rPr lang="en-US" sz="5562" b="true">
                <a:solidFill>
                  <a:srgbClr val="F2F5FA"/>
                </a:solidFill>
                <a:latin typeface="Arimo Bold"/>
                <a:ea typeface="Arimo Bold"/>
                <a:cs typeface="Arimo Bold"/>
                <a:sym typeface="Arimo Bold"/>
              </a:rPr>
              <a:t>Error Detection Techniques Visualization Platform</a:t>
            </a:r>
          </a:p>
        </p:txBody>
      </p:sp>
      <p:sp>
        <p:nvSpPr>
          <p:cNvPr name="TextBox 9" id="9"/>
          <p:cNvSpPr txBox="true"/>
          <p:nvPr/>
        </p:nvSpPr>
        <p:spPr>
          <a:xfrm rot="0">
            <a:off x="7850238" y="4679004"/>
            <a:ext cx="9445523" cy="978398"/>
          </a:xfrm>
          <a:prstGeom prst="rect">
            <a:avLst/>
          </a:prstGeom>
        </p:spPr>
        <p:txBody>
          <a:bodyPr anchor="t" rtlCol="false" tIns="0" lIns="0" bIns="0" rIns="0">
            <a:spAutoFit/>
          </a:bodyPr>
          <a:lstStyle/>
          <a:p>
            <a:pPr algn="l">
              <a:lnSpc>
                <a:spcPts val="3625"/>
              </a:lnSpc>
            </a:pPr>
            <a:r>
              <a:rPr lang="en-US" sz="2750" b="true">
                <a:solidFill>
                  <a:srgbClr val="F2F5FA"/>
                </a:solidFill>
                <a:latin typeface="Arimo Bold"/>
                <a:ea typeface="Arimo Bold"/>
                <a:cs typeface="Arimo Bold"/>
                <a:sym typeface="Arimo Bold"/>
              </a:rPr>
              <a:t>Comparative Analysis of Data Link Layer Error Detection Algorithms</a:t>
            </a:r>
          </a:p>
        </p:txBody>
      </p:sp>
      <p:sp>
        <p:nvSpPr>
          <p:cNvPr name="TextBox 10" id="10"/>
          <p:cNvSpPr txBox="true"/>
          <p:nvPr/>
        </p:nvSpPr>
        <p:spPr>
          <a:xfrm rot="0">
            <a:off x="7850238" y="6044508"/>
            <a:ext cx="9445523" cy="775097"/>
          </a:xfrm>
          <a:prstGeom prst="rect">
            <a:avLst/>
          </a:prstGeom>
        </p:spPr>
        <p:txBody>
          <a:bodyPr anchor="t" rtlCol="false" tIns="0" lIns="0" bIns="0" rIns="0">
            <a:spAutoFit/>
          </a:bodyPr>
          <a:lstStyle/>
          <a:p>
            <a:pPr algn="l">
              <a:lnSpc>
                <a:spcPts val="2875"/>
              </a:lnSpc>
            </a:pPr>
            <a:r>
              <a:rPr lang="en-US" sz="2187" b="true">
                <a:solidFill>
                  <a:srgbClr val="EBEDF0"/>
                </a:solidFill>
                <a:latin typeface="Arimo Bold"/>
                <a:ea typeface="Arimo Bold"/>
                <a:cs typeface="Arimo Bold"/>
                <a:sym typeface="Arimo Bold"/>
              </a:rPr>
              <a:t>Course:</a:t>
            </a:r>
            <a:r>
              <a:rPr lang="en-US" sz="2187">
                <a:solidFill>
                  <a:srgbClr val="EBEDF0"/>
                </a:solidFill>
                <a:latin typeface="Arimo"/>
                <a:ea typeface="Arimo"/>
                <a:cs typeface="Arimo"/>
                <a:sym typeface="Arimo"/>
              </a:rPr>
              <a:t> Computer Networks | </a:t>
            </a:r>
            <a:r>
              <a:rPr lang="en-US" sz="2187" b="true">
                <a:solidFill>
                  <a:srgbClr val="EBEDF0"/>
                </a:solidFill>
                <a:latin typeface="Arimo Bold"/>
                <a:ea typeface="Arimo Bold"/>
                <a:cs typeface="Arimo Bold"/>
                <a:sym typeface="Arimo Bold"/>
              </a:rPr>
              <a:t>Project Type:</a:t>
            </a:r>
            <a:r>
              <a:rPr lang="en-US" sz="2187">
                <a:solidFill>
                  <a:srgbClr val="EBEDF0"/>
                </a:solidFill>
                <a:latin typeface="Arimo"/>
                <a:ea typeface="Arimo"/>
                <a:cs typeface="Arimo"/>
                <a:sym typeface="Arimo"/>
              </a:rPr>
              <a:t> Algorithm Implementation and Empirical Analysis</a:t>
            </a:r>
          </a:p>
        </p:txBody>
      </p:sp>
      <p:sp>
        <p:nvSpPr>
          <p:cNvPr name="TextBox 11" id="11"/>
          <p:cNvSpPr txBox="true"/>
          <p:nvPr/>
        </p:nvSpPr>
        <p:spPr>
          <a:xfrm rot="0">
            <a:off x="7850238" y="7100440"/>
            <a:ext cx="9445523" cy="730290"/>
          </a:xfrm>
          <a:prstGeom prst="rect">
            <a:avLst/>
          </a:prstGeom>
        </p:spPr>
        <p:txBody>
          <a:bodyPr anchor="t" rtlCol="false" tIns="0" lIns="0" bIns="0" rIns="0">
            <a:spAutoFit/>
          </a:bodyPr>
          <a:lstStyle/>
          <a:p>
            <a:pPr algn="l">
              <a:lnSpc>
                <a:spcPts val="2874"/>
              </a:lnSpc>
            </a:pPr>
            <a:r>
              <a:rPr lang="en-US" sz="2187" b="true">
                <a:solidFill>
                  <a:srgbClr val="EBEDF0"/>
                </a:solidFill>
                <a:latin typeface="Arimo Bold"/>
                <a:ea typeface="Arimo Bold"/>
                <a:cs typeface="Arimo Bold"/>
                <a:sym typeface="Arimo Bold"/>
              </a:rPr>
              <a:t>Student:</a:t>
            </a:r>
            <a:r>
              <a:rPr lang="en-US" sz="2187">
                <a:solidFill>
                  <a:srgbClr val="EBEDF0"/>
                </a:solidFill>
                <a:latin typeface="Arimo"/>
                <a:ea typeface="Arimo"/>
                <a:cs typeface="Arimo"/>
                <a:sym typeface="Arimo"/>
              </a:rPr>
              <a:t> Uday Chauhan</a:t>
            </a:r>
          </a:p>
          <a:p>
            <a:pPr algn="l">
              <a:lnSpc>
                <a:spcPts val="2875"/>
              </a:lnSpc>
            </a:pPr>
            <a:r>
              <a:rPr lang="en-US" sz="2187" b="true">
                <a:solidFill>
                  <a:srgbClr val="EBEDF0"/>
                </a:solidFill>
                <a:latin typeface="Arimo Bold"/>
                <a:ea typeface="Arimo Bold"/>
                <a:cs typeface="Arimo Bold"/>
                <a:sym typeface="Arimo Bold"/>
              </a:rPr>
              <a:t>Date:</a:t>
            </a:r>
            <a:r>
              <a:rPr lang="en-US" sz="2187">
                <a:solidFill>
                  <a:srgbClr val="EBEDF0"/>
                </a:solidFill>
                <a:latin typeface="Arimo"/>
                <a:ea typeface="Arimo"/>
                <a:cs typeface="Arimo"/>
                <a:sym typeface="Arimo"/>
              </a:rPr>
              <a:t> 07/02/2026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01620">
                <a:alpha val="90196"/>
              </a:srgbClr>
            </a:solidFill>
          </p:spPr>
        </p:sp>
      </p:grpSp>
      <p:sp>
        <p:nvSpPr>
          <p:cNvPr name="TextBox 6" id="6"/>
          <p:cNvSpPr txBox="true"/>
          <p:nvPr/>
        </p:nvSpPr>
        <p:spPr>
          <a:xfrm rot="0">
            <a:off x="992238" y="1467145"/>
            <a:ext cx="14896652" cy="1007116"/>
          </a:xfrm>
          <a:prstGeom prst="rect">
            <a:avLst/>
          </a:prstGeom>
        </p:spPr>
        <p:txBody>
          <a:bodyPr anchor="t" rtlCol="false" tIns="0" lIns="0" bIns="0" rIns="0">
            <a:spAutoFit/>
          </a:bodyPr>
          <a:lstStyle/>
          <a:p>
            <a:pPr algn="l">
              <a:lnSpc>
                <a:spcPts val="7250"/>
              </a:lnSpc>
            </a:pPr>
            <a:r>
              <a:rPr lang="en-US" sz="5562" b="true">
                <a:solidFill>
                  <a:srgbClr val="F2F5FA"/>
                </a:solidFill>
                <a:latin typeface="Arimo Bold"/>
                <a:ea typeface="Arimo Bold"/>
                <a:cs typeface="Arimo Bold"/>
                <a:sym typeface="Arimo Bold"/>
              </a:rPr>
              <a:t>Key Learnings and Implementation Insights</a:t>
            </a:r>
          </a:p>
        </p:txBody>
      </p:sp>
      <p:sp>
        <p:nvSpPr>
          <p:cNvPr name="TextBox 7" id="7"/>
          <p:cNvSpPr txBox="true"/>
          <p:nvPr/>
        </p:nvSpPr>
        <p:spPr>
          <a:xfrm rot="0">
            <a:off x="992238" y="3125838"/>
            <a:ext cx="4998691" cy="517769"/>
          </a:xfrm>
          <a:prstGeom prst="rect">
            <a:avLst/>
          </a:prstGeom>
        </p:spPr>
        <p:txBody>
          <a:bodyPr anchor="t" rtlCol="false" tIns="0" lIns="0" bIns="0" rIns="0">
            <a:spAutoFit/>
          </a:bodyPr>
          <a:lstStyle/>
          <a:p>
            <a:pPr algn="l">
              <a:lnSpc>
                <a:spcPts val="3625"/>
              </a:lnSpc>
            </a:pPr>
            <a:r>
              <a:rPr lang="en-US" sz="2750" b="true">
                <a:solidFill>
                  <a:srgbClr val="F2F5FA"/>
                </a:solidFill>
                <a:latin typeface="Arimo Bold"/>
                <a:ea typeface="Arimo Bold"/>
                <a:cs typeface="Arimo Bold"/>
                <a:sym typeface="Arimo Bold"/>
              </a:rPr>
              <a:t>Implementation Architecture</a:t>
            </a:r>
          </a:p>
        </p:txBody>
      </p:sp>
      <p:sp>
        <p:nvSpPr>
          <p:cNvPr name="TextBox 8" id="8"/>
          <p:cNvSpPr txBox="true"/>
          <p:nvPr/>
        </p:nvSpPr>
        <p:spPr>
          <a:xfrm rot="0">
            <a:off x="992238" y="3889029"/>
            <a:ext cx="7805890" cy="1512484"/>
          </a:xfrm>
          <a:prstGeom prst="rect">
            <a:avLst/>
          </a:prstGeom>
        </p:spPr>
        <p:txBody>
          <a:bodyPr anchor="t" rtlCol="false" tIns="0" lIns="0" bIns="0" rIns="0">
            <a:spAutoFit/>
          </a:bodyPr>
          <a:lstStyle/>
          <a:p>
            <a:pPr algn="l" marL="329902" indent="-164951" lvl="1">
              <a:lnSpc>
                <a:spcPts val="2875"/>
              </a:lnSpc>
              <a:buFont typeface="Arial"/>
              <a:buChar char="•"/>
            </a:pPr>
            <a:r>
              <a:rPr lang="en-US" sz="2187">
                <a:solidFill>
                  <a:srgbClr val="EBEDF0"/>
                </a:solidFill>
                <a:latin typeface="Arimo"/>
                <a:ea typeface="Arimo"/>
                <a:cs typeface="Arimo"/>
                <a:sym typeface="Arimo"/>
              </a:rPr>
              <a:t>Manual bit-level implementation from scratch</a:t>
            </a:r>
          </a:p>
          <a:p>
            <a:pPr algn="l" marL="329902" indent="-164951" lvl="1">
              <a:lnSpc>
                <a:spcPts val="2875"/>
              </a:lnSpc>
              <a:buFont typeface="Arial"/>
              <a:buChar char="•"/>
            </a:pPr>
            <a:r>
              <a:rPr lang="en-US" sz="2187">
                <a:solidFill>
                  <a:srgbClr val="EBEDF0"/>
                </a:solidFill>
                <a:latin typeface="Arimo"/>
                <a:ea typeface="Arimo"/>
                <a:cs typeface="Arimo"/>
                <a:sym typeface="Arimo"/>
              </a:rPr>
              <a:t>Backend logic for step-by-step tracking</a:t>
            </a:r>
          </a:p>
          <a:p>
            <a:pPr algn="l" marL="329902" indent="-164951" lvl="1">
              <a:lnSpc>
                <a:spcPts val="2875"/>
              </a:lnSpc>
              <a:buFont typeface="Arial"/>
              <a:buChar char="•"/>
            </a:pPr>
            <a:r>
              <a:rPr lang="en-US" sz="2187">
                <a:solidFill>
                  <a:srgbClr val="EBEDF0"/>
                </a:solidFill>
                <a:latin typeface="Arimo"/>
                <a:ea typeface="Arimo"/>
                <a:cs typeface="Arimo"/>
                <a:sym typeface="Arimo"/>
              </a:rPr>
              <a:t>Frontend visualization for educational clarity</a:t>
            </a:r>
          </a:p>
          <a:p>
            <a:pPr algn="l" marL="329902" indent="-164951" lvl="1">
              <a:lnSpc>
                <a:spcPts val="2875"/>
              </a:lnSpc>
              <a:buFont typeface="Arial"/>
              <a:buChar char="•"/>
            </a:pPr>
            <a:r>
              <a:rPr lang="en-US" sz="2187">
                <a:solidFill>
                  <a:srgbClr val="EBEDF0"/>
                </a:solidFill>
                <a:latin typeface="Arimo"/>
                <a:ea typeface="Arimo"/>
                <a:cs typeface="Arimo"/>
                <a:sym typeface="Arimo"/>
              </a:rPr>
              <a:t>No external libraries used</a:t>
            </a:r>
          </a:p>
        </p:txBody>
      </p:sp>
      <p:sp>
        <p:nvSpPr>
          <p:cNvPr name="TextBox 9" id="9"/>
          <p:cNvSpPr txBox="true"/>
          <p:nvPr/>
        </p:nvSpPr>
        <p:spPr>
          <a:xfrm rot="0">
            <a:off x="9499397" y="3125838"/>
            <a:ext cx="3544043" cy="517769"/>
          </a:xfrm>
          <a:prstGeom prst="rect">
            <a:avLst/>
          </a:prstGeom>
        </p:spPr>
        <p:txBody>
          <a:bodyPr anchor="t" rtlCol="false" tIns="0" lIns="0" bIns="0" rIns="0">
            <a:spAutoFit/>
          </a:bodyPr>
          <a:lstStyle/>
          <a:p>
            <a:pPr algn="l">
              <a:lnSpc>
                <a:spcPts val="3625"/>
              </a:lnSpc>
            </a:pPr>
            <a:r>
              <a:rPr lang="en-US" sz="2750" b="true">
                <a:solidFill>
                  <a:srgbClr val="F2F5FA"/>
                </a:solidFill>
                <a:latin typeface="Arimo Bold"/>
                <a:ea typeface="Arimo Bold"/>
                <a:cs typeface="Arimo Bold"/>
                <a:sym typeface="Arimo Bold"/>
              </a:rPr>
              <a:t>Key Takeaways</a:t>
            </a:r>
          </a:p>
        </p:txBody>
      </p:sp>
      <p:sp>
        <p:nvSpPr>
          <p:cNvPr name="TextBox 10" id="10"/>
          <p:cNvSpPr txBox="true"/>
          <p:nvPr/>
        </p:nvSpPr>
        <p:spPr>
          <a:xfrm rot="0">
            <a:off x="9499397" y="3889029"/>
            <a:ext cx="7805890" cy="1881073"/>
          </a:xfrm>
          <a:prstGeom prst="rect">
            <a:avLst/>
          </a:prstGeom>
        </p:spPr>
        <p:txBody>
          <a:bodyPr anchor="t" rtlCol="false" tIns="0" lIns="0" bIns="0" rIns="0">
            <a:spAutoFit/>
          </a:bodyPr>
          <a:lstStyle/>
          <a:p>
            <a:pPr algn="l" marL="329902" indent="-164951" lvl="1">
              <a:lnSpc>
                <a:spcPts val="2875"/>
              </a:lnSpc>
              <a:buFont typeface="Arial"/>
              <a:buChar char="•"/>
            </a:pPr>
            <a:r>
              <a:rPr lang="en-US" sz="2187">
                <a:solidFill>
                  <a:srgbClr val="EBEDF0"/>
                </a:solidFill>
                <a:latin typeface="Arimo"/>
                <a:ea typeface="Arimo"/>
                <a:cs typeface="Arimo"/>
                <a:sym typeface="Arimo"/>
              </a:rPr>
              <a:t>Algorithm choice depends on channel quality and constraints</a:t>
            </a:r>
          </a:p>
          <a:p>
            <a:pPr algn="l" marL="329902" indent="-164951" lvl="1">
              <a:lnSpc>
                <a:spcPts val="2875"/>
              </a:lnSpc>
              <a:buFont typeface="Arial"/>
              <a:buChar char="•"/>
            </a:pPr>
            <a:r>
              <a:rPr lang="en-US" sz="2187">
                <a:solidFill>
                  <a:srgbClr val="EBEDF0"/>
                </a:solidFill>
                <a:latin typeface="Arimo"/>
                <a:ea typeface="Arimo"/>
                <a:cs typeface="Arimo"/>
                <a:sym typeface="Arimo"/>
              </a:rPr>
              <a:t>CRC preferred in hardware for shift-register efficiency</a:t>
            </a:r>
          </a:p>
          <a:p>
            <a:pPr algn="l" marL="329902" indent="-164951" lvl="1">
              <a:lnSpc>
                <a:spcPts val="2875"/>
              </a:lnSpc>
              <a:buFont typeface="Arial"/>
              <a:buChar char="•"/>
            </a:pPr>
            <a:r>
              <a:rPr lang="en-US" sz="2187">
                <a:solidFill>
                  <a:srgbClr val="EBEDF0"/>
                </a:solidFill>
                <a:latin typeface="Arimo"/>
                <a:ea typeface="Arimo"/>
                <a:cs typeface="Arimo"/>
                <a:sym typeface="Arimo"/>
              </a:rPr>
              <a:t>Checksum ideal for software due to simplicity</a:t>
            </a:r>
          </a:p>
          <a:p>
            <a:pPr algn="l" marL="329902" indent="-164951" lvl="1">
              <a:lnSpc>
                <a:spcPts val="2875"/>
              </a:lnSpc>
              <a:buFont typeface="Arial"/>
              <a:buChar char="•"/>
            </a:pPr>
            <a:r>
              <a:rPr lang="en-US" sz="2187">
                <a:solidFill>
                  <a:srgbClr val="EBEDF0"/>
                </a:solidFill>
                <a:latin typeface="Arimo"/>
                <a:ea typeface="Arimo"/>
                <a:cs typeface="Arimo"/>
                <a:sym typeface="Arimo"/>
              </a:rPr>
              <a:t>Parity still useful despite limitations</a:t>
            </a:r>
          </a:p>
        </p:txBody>
      </p:sp>
      <p:grpSp>
        <p:nvGrpSpPr>
          <p:cNvPr name="Group 11" id="11"/>
          <p:cNvGrpSpPr/>
          <p:nvPr/>
        </p:nvGrpSpPr>
        <p:grpSpPr>
          <a:xfrm rot="0">
            <a:off x="992238" y="6032916"/>
            <a:ext cx="16303523" cy="44948"/>
            <a:chOff x="0" y="0"/>
            <a:chExt cx="21738031" cy="59931"/>
          </a:xfrm>
        </p:grpSpPr>
        <p:sp>
          <p:nvSpPr>
            <p:cNvPr name="Freeform 12" id="12"/>
            <p:cNvSpPr/>
            <p:nvPr/>
          </p:nvSpPr>
          <p:spPr>
            <a:xfrm flipH="false" flipV="false" rot="0">
              <a:off x="0" y="0"/>
              <a:ext cx="21738082" cy="59944"/>
            </a:xfrm>
            <a:custGeom>
              <a:avLst/>
              <a:gdLst/>
              <a:ahLst/>
              <a:cxnLst/>
              <a:rect r="r" b="b" t="t" l="l"/>
              <a:pathLst>
                <a:path h="59944" w="21738082">
                  <a:moveTo>
                    <a:pt x="0" y="0"/>
                  </a:moveTo>
                  <a:lnTo>
                    <a:pt x="21738082" y="0"/>
                  </a:lnTo>
                  <a:lnTo>
                    <a:pt x="21738082" y="59944"/>
                  </a:lnTo>
                  <a:lnTo>
                    <a:pt x="0" y="59944"/>
                  </a:lnTo>
                  <a:close/>
                </a:path>
              </a:pathLst>
            </a:custGeom>
            <a:solidFill>
              <a:srgbClr val="EBEDF0">
                <a:alpha val="24706"/>
              </a:srgbClr>
            </a:solidFill>
          </p:spPr>
        </p:sp>
      </p:grpSp>
      <p:sp>
        <p:nvSpPr>
          <p:cNvPr name="TextBox 13" id="13"/>
          <p:cNvSpPr txBox="true"/>
          <p:nvPr/>
        </p:nvSpPr>
        <p:spPr>
          <a:xfrm rot="0">
            <a:off x="1417434" y="6677596"/>
            <a:ext cx="15878327" cy="1143591"/>
          </a:xfrm>
          <a:prstGeom prst="rect">
            <a:avLst/>
          </a:prstGeom>
        </p:spPr>
        <p:txBody>
          <a:bodyPr anchor="t" rtlCol="false" tIns="0" lIns="0" bIns="0" rIns="0">
            <a:spAutoFit/>
          </a:bodyPr>
          <a:lstStyle/>
          <a:p>
            <a:pPr algn="l">
              <a:lnSpc>
                <a:spcPts val="2875"/>
              </a:lnSpc>
            </a:pPr>
            <a:r>
              <a:rPr lang="en-US" sz="2187" b="true">
                <a:solidFill>
                  <a:srgbClr val="EBEDF0"/>
                </a:solidFill>
                <a:latin typeface="Arimo Bold"/>
                <a:ea typeface="Arimo Bold"/>
                <a:cs typeface="Arimo Bold"/>
                <a:sym typeface="Arimo Bold"/>
              </a:rPr>
              <a:t>Conclusion:</a:t>
            </a:r>
            <a:r>
              <a:rPr lang="en-US" sz="2187">
                <a:solidFill>
                  <a:srgbClr val="EBEDF0"/>
                </a:solidFill>
                <a:latin typeface="Arimo"/>
                <a:ea typeface="Arimo"/>
                <a:cs typeface="Arimo"/>
                <a:sym typeface="Arimo"/>
              </a:rPr>
              <a:t> Different error detection techniques serve different network requirements. No single algorithm is universally optimal—engineers must balance detection strength, computational overhead, and implementation complexity based on specific use cases.</a:t>
            </a:r>
          </a:p>
        </p:txBody>
      </p:sp>
      <p:grpSp>
        <p:nvGrpSpPr>
          <p:cNvPr name="Group 14" id="14"/>
          <p:cNvGrpSpPr/>
          <p:nvPr/>
        </p:nvGrpSpPr>
        <p:grpSpPr>
          <a:xfrm rot="0">
            <a:off x="992238" y="6396761"/>
            <a:ext cx="38100" cy="1743370"/>
            <a:chOff x="0" y="0"/>
            <a:chExt cx="50800" cy="2324494"/>
          </a:xfrm>
        </p:grpSpPr>
        <p:sp>
          <p:nvSpPr>
            <p:cNvPr name="Freeform 15" id="15"/>
            <p:cNvSpPr/>
            <p:nvPr/>
          </p:nvSpPr>
          <p:spPr>
            <a:xfrm flipH="false" flipV="false" rot="0">
              <a:off x="0" y="0"/>
              <a:ext cx="50800" cy="2324481"/>
            </a:xfrm>
            <a:custGeom>
              <a:avLst/>
              <a:gdLst/>
              <a:ahLst/>
              <a:cxnLst/>
              <a:rect r="r" b="b" t="t" l="l"/>
              <a:pathLst>
                <a:path h="2324481" w="50800">
                  <a:moveTo>
                    <a:pt x="0" y="0"/>
                  </a:moveTo>
                  <a:lnTo>
                    <a:pt x="50800" y="0"/>
                  </a:lnTo>
                  <a:lnTo>
                    <a:pt x="50800" y="2324481"/>
                  </a:lnTo>
                  <a:lnTo>
                    <a:pt x="0" y="2324481"/>
                  </a:lnTo>
                  <a:close/>
                </a:path>
              </a:pathLst>
            </a:custGeom>
            <a:solidFill>
              <a:srgbClr val="6296FF"/>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206"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108194" y="152400"/>
            <a:ext cx="18288000" cy="10287000"/>
            <a:chOff x="0" y="0"/>
            <a:chExt cx="24384000" cy="13716000"/>
          </a:xfrm>
        </p:grpSpPr>
        <p:sp>
          <p:nvSpPr>
            <p:cNvPr name="Freeform 5" id="5"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6" id="6"/>
          <p:cNvGrpSpPr/>
          <p:nvPr/>
        </p:nvGrpSpPr>
        <p:grpSpPr>
          <a:xfrm rot="0">
            <a:off x="2188728" y="1886895"/>
            <a:ext cx="13910543" cy="3256605"/>
            <a:chOff x="0" y="0"/>
            <a:chExt cx="8875402" cy="2077825"/>
          </a:xfrm>
        </p:grpSpPr>
        <p:sp>
          <p:nvSpPr>
            <p:cNvPr name="Freeform 7" id="7"/>
            <p:cNvSpPr/>
            <p:nvPr/>
          </p:nvSpPr>
          <p:spPr>
            <a:xfrm flipH="false" flipV="false" rot="0">
              <a:off x="14117" y="36463"/>
              <a:ext cx="8847126" cy="2004753"/>
            </a:xfrm>
            <a:custGeom>
              <a:avLst/>
              <a:gdLst/>
              <a:ahLst/>
              <a:cxnLst/>
              <a:rect r="r" b="b" t="t" l="l"/>
              <a:pathLst>
                <a:path h="2004753" w="8847126">
                  <a:moveTo>
                    <a:pt x="0" y="1002377"/>
                  </a:moveTo>
                  <a:cubicBezTo>
                    <a:pt x="0" y="448864"/>
                    <a:pt x="179568" y="0"/>
                    <a:pt x="400923" y="0"/>
                  </a:cubicBezTo>
                  <a:lnTo>
                    <a:pt x="8446202" y="0"/>
                  </a:lnTo>
                  <a:cubicBezTo>
                    <a:pt x="8667698" y="0"/>
                    <a:pt x="8847126" y="448864"/>
                    <a:pt x="8847126" y="1002377"/>
                  </a:cubicBezTo>
                  <a:cubicBezTo>
                    <a:pt x="8847126" y="1555890"/>
                    <a:pt x="8667557" y="2004753"/>
                    <a:pt x="8446202" y="2004753"/>
                  </a:cubicBezTo>
                  <a:lnTo>
                    <a:pt x="400923" y="2004753"/>
                  </a:lnTo>
                  <a:cubicBezTo>
                    <a:pt x="179568" y="2004753"/>
                    <a:pt x="0" y="1556254"/>
                    <a:pt x="0" y="1002377"/>
                  </a:cubicBezTo>
                  <a:close/>
                </a:path>
              </a:pathLst>
            </a:custGeom>
            <a:solidFill>
              <a:srgbClr val="101620"/>
            </a:solidFill>
          </p:spPr>
        </p:sp>
        <p:sp>
          <p:nvSpPr>
            <p:cNvPr name="Freeform 8" id="8"/>
            <p:cNvSpPr/>
            <p:nvPr/>
          </p:nvSpPr>
          <p:spPr>
            <a:xfrm flipH="false" flipV="false" rot="0">
              <a:off x="0" y="0"/>
              <a:ext cx="8875360" cy="2077679"/>
            </a:xfrm>
            <a:custGeom>
              <a:avLst/>
              <a:gdLst/>
              <a:ahLst/>
              <a:cxnLst/>
              <a:rect r="r" b="b" t="t" l="l"/>
              <a:pathLst>
                <a:path h="2077679" w="8875360">
                  <a:moveTo>
                    <a:pt x="0" y="1038840"/>
                  </a:moveTo>
                  <a:cubicBezTo>
                    <a:pt x="0" y="464178"/>
                    <a:pt x="186203" y="0"/>
                    <a:pt x="415040" y="0"/>
                  </a:cubicBezTo>
                  <a:lnTo>
                    <a:pt x="8460319" y="0"/>
                  </a:lnTo>
                  <a:lnTo>
                    <a:pt x="8460319" y="36463"/>
                  </a:lnTo>
                  <a:lnTo>
                    <a:pt x="8460319" y="0"/>
                  </a:lnTo>
                  <a:cubicBezTo>
                    <a:pt x="8689156" y="0"/>
                    <a:pt x="8875360" y="464178"/>
                    <a:pt x="8875360" y="1038840"/>
                  </a:cubicBezTo>
                  <a:lnTo>
                    <a:pt x="8861243" y="1038840"/>
                  </a:lnTo>
                  <a:lnTo>
                    <a:pt x="8875360" y="1038840"/>
                  </a:lnTo>
                  <a:lnTo>
                    <a:pt x="8861243" y="1038840"/>
                  </a:lnTo>
                  <a:lnTo>
                    <a:pt x="8875360" y="1038840"/>
                  </a:lnTo>
                  <a:cubicBezTo>
                    <a:pt x="8875360" y="1613866"/>
                    <a:pt x="8689156" y="2077679"/>
                    <a:pt x="8460319" y="2077679"/>
                  </a:cubicBezTo>
                  <a:lnTo>
                    <a:pt x="8460319" y="2041216"/>
                  </a:lnTo>
                  <a:lnTo>
                    <a:pt x="8460319" y="2077679"/>
                  </a:lnTo>
                  <a:lnTo>
                    <a:pt x="415040" y="2077679"/>
                  </a:lnTo>
                  <a:lnTo>
                    <a:pt x="415040" y="2041216"/>
                  </a:lnTo>
                  <a:lnTo>
                    <a:pt x="415040" y="2077679"/>
                  </a:lnTo>
                  <a:cubicBezTo>
                    <a:pt x="186203" y="2077679"/>
                    <a:pt x="0" y="1613866"/>
                    <a:pt x="0" y="1038840"/>
                  </a:cubicBezTo>
                  <a:lnTo>
                    <a:pt x="14117" y="1038840"/>
                  </a:lnTo>
                  <a:lnTo>
                    <a:pt x="0" y="1038840"/>
                  </a:lnTo>
                  <a:moveTo>
                    <a:pt x="28234" y="1038840"/>
                  </a:moveTo>
                  <a:lnTo>
                    <a:pt x="14117" y="1038840"/>
                  </a:lnTo>
                  <a:lnTo>
                    <a:pt x="28234" y="1038840"/>
                  </a:lnTo>
                  <a:cubicBezTo>
                    <a:pt x="28234" y="1571204"/>
                    <a:pt x="201026" y="2004753"/>
                    <a:pt x="415040" y="2004753"/>
                  </a:cubicBezTo>
                  <a:lnTo>
                    <a:pt x="8460319" y="2004753"/>
                  </a:lnTo>
                  <a:cubicBezTo>
                    <a:pt x="8674333" y="2004753"/>
                    <a:pt x="8847126" y="1571204"/>
                    <a:pt x="8847126" y="1038840"/>
                  </a:cubicBezTo>
                  <a:cubicBezTo>
                    <a:pt x="8847126" y="506475"/>
                    <a:pt x="8674474" y="72927"/>
                    <a:pt x="8460319" y="72927"/>
                  </a:cubicBezTo>
                  <a:lnTo>
                    <a:pt x="415040" y="72927"/>
                  </a:lnTo>
                  <a:lnTo>
                    <a:pt x="415040" y="36463"/>
                  </a:lnTo>
                  <a:lnTo>
                    <a:pt x="415040" y="72927"/>
                  </a:lnTo>
                  <a:cubicBezTo>
                    <a:pt x="201026" y="72927"/>
                    <a:pt x="28234" y="506475"/>
                    <a:pt x="28234" y="1038840"/>
                  </a:cubicBezTo>
                  <a:close/>
                </a:path>
              </a:pathLst>
            </a:custGeom>
            <a:solidFill>
              <a:srgbClr val="002A80"/>
            </a:solidFill>
          </p:spPr>
        </p:sp>
      </p:grpSp>
      <p:sp>
        <p:nvSpPr>
          <p:cNvPr name="TextBox 9" id="9"/>
          <p:cNvSpPr txBox="true"/>
          <p:nvPr/>
        </p:nvSpPr>
        <p:spPr>
          <a:xfrm rot="0">
            <a:off x="4452893" y="2497264"/>
            <a:ext cx="9382214"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01620">
                <a:alpha val="90196"/>
              </a:srgbClr>
            </a:solidFill>
          </p:spPr>
        </p:sp>
      </p:grpSp>
      <p:sp>
        <p:nvSpPr>
          <p:cNvPr name="TextBox 6" id="6"/>
          <p:cNvSpPr txBox="true"/>
          <p:nvPr/>
        </p:nvSpPr>
        <p:spPr>
          <a:xfrm rot="0">
            <a:off x="928840" y="644128"/>
            <a:ext cx="13339915" cy="948185"/>
          </a:xfrm>
          <a:prstGeom prst="rect">
            <a:avLst/>
          </a:prstGeom>
        </p:spPr>
        <p:txBody>
          <a:bodyPr anchor="t" rtlCol="false" tIns="0" lIns="0" bIns="0" rIns="0">
            <a:spAutoFit/>
          </a:bodyPr>
          <a:lstStyle/>
          <a:p>
            <a:pPr algn="l">
              <a:lnSpc>
                <a:spcPts val="6749"/>
              </a:lnSpc>
            </a:pPr>
            <a:r>
              <a:rPr lang="en-US" sz="5187" b="true">
                <a:solidFill>
                  <a:srgbClr val="F2F5FA"/>
                </a:solidFill>
                <a:latin typeface="Arimo Bold"/>
                <a:ea typeface="Arimo Bold"/>
                <a:cs typeface="Arimo Bold"/>
                <a:sym typeface="Arimo Bold"/>
              </a:rPr>
              <a:t>Understanding the Data Link Layer's Role</a:t>
            </a:r>
          </a:p>
        </p:txBody>
      </p:sp>
      <p:sp>
        <p:nvSpPr>
          <p:cNvPr name="TextBox 7" id="7"/>
          <p:cNvSpPr txBox="true"/>
          <p:nvPr/>
        </p:nvSpPr>
        <p:spPr>
          <a:xfrm rot="0">
            <a:off x="928840" y="4152005"/>
            <a:ext cx="4643142" cy="469259"/>
          </a:xfrm>
          <a:prstGeom prst="rect">
            <a:avLst/>
          </a:prstGeom>
        </p:spPr>
        <p:txBody>
          <a:bodyPr anchor="t" rtlCol="false" tIns="0" lIns="0" bIns="0" rIns="0">
            <a:spAutoFit/>
          </a:bodyPr>
          <a:lstStyle/>
          <a:p>
            <a:pPr algn="l">
              <a:lnSpc>
                <a:spcPts val="3374"/>
              </a:lnSpc>
            </a:pPr>
            <a:r>
              <a:rPr lang="en-US" sz="2562" b="true">
                <a:solidFill>
                  <a:srgbClr val="F2F5FA"/>
                </a:solidFill>
                <a:latin typeface="Arimo Bold"/>
                <a:ea typeface="Arimo Bold"/>
                <a:cs typeface="Arimo Bold"/>
                <a:sym typeface="Arimo Bold"/>
              </a:rPr>
              <a:t>Why Error Detection Matters</a:t>
            </a:r>
          </a:p>
        </p:txBody>
      </p:sp>
      <p:sp>
        <p:nvSpPr>
          <p:cNvPr name="TextBox 8" id="8"/>
          <p:cNvSpPr txBox="true"/>
          <p:nvPr/>
        </p:nvSpPr>
        <p:spPr>
          <a:xfrm rot="0">
            <a:off x="928840" y="4841081"/>
            <a:ext cx="10453097" cy="1363866"/>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During data transmission, electrical noise, electromagnetic interference, and signal attenuation can flip individual bits, corrupting the original message. The Data Link Layer sits between the Physical and Network layers in the OSI model, responsible for node-to-node delivery and ensuring data integrity before forwarding packets.</a:t>
            </a:r>
          </a:p>
        </p:txBody>
      </p:sp>
      <p:sp>
        <p:nvSpPr>
          <p:cNvPr name="TextBox 9" id="9"/>
          <p:cNvSpPr txBox="true"/>
          <p:nvPr/>
        </p:nvSpPr>
        <p:spPr>
          <a:xfrm rot="0">
            <a:off x="928840" y="6399905"/>
            <a:ext cx="10453097" cy="1030043"/>
          </a:xfrm>
          <a:prstGeom prst="rect">
            <a:avLst/>
          </a:prstGeom>
        </p:spPr>
        <p:txBody>
          <a:bodyPr anchor="t" rtlCol="false" tIns="0" lIns="0" bIns="0" rIns="0">
            <a:spAutoFit/>
          </a:bodyPr>
          <a:lstStyle/>
          <a:p>
            <a:pPr algn="l">
              <a:lnSpc>
                <a:spcPts val="2625"/>
              </a:lnSpc>
            </a:pPr>
            <a:r>
              <a:rPr lang="en-US" sz="2062" b="true">
                <a:solidFill>
                  <a:srgbClr val="EBEDF0"/>
                </a:solidFill>
                <a:latin typeface="Arimo Bold"/>
                <a:ea typeface="Arimo Bold"/>
                <a:cs typeface="Arimo Bold"/>
                <a:sym typeface="Arimo Bold"/>
              </a:rPr>
              <a:t>Key distinction:</a:t>
            </a:r>
            <a:r>
              <a:rPr lang="en-US" sz="2062">
                <a:solidFill>
                  <a:srgbClr val="EBEDF0"/>
                </a:solidFill>
                <a:latin typeface="Arimo"/>
                <a:ea typeface="Arimo"/>
                <a:cs typeface="Arimo"/>
                <a:sym typeface="Arimo"/>
              </a:rPr>
              <a:t> Error detection identifies corrupted data, while error correction reconstructs the original data. Most protocols use detection with retransmission rather than correction.</a:t>
            </a:r>
          </a:p>
        </p:txBody>
      </p:sp>
      <p:grpSp>
        <p:nvGrpSpPr>
          <p:cNvPr name="Group 10" id="10"/>
          <p:cNvGrpSpPr/>
          <p:nvPr/>
        </p:nvGrpSpPr>
        <p:grpSpPr>
          <a:xfrm rot="0">
            <a:off x="12038857" y="2244481"/>
            <a:ext cx="5329685" cy="7106241"/>
            <a:chOff x="0" y="0"/>
            <a:chExt cx="7106247" cy="9474987"/>
          </a:xfrm>
        </p:grpSpPr>
        <p:sp>
          <p:nvSpPr>
            <p:cNvPr name="Freeform 11" id="11" descr="preencoded.png"/>
            <p:cNvSpPr/>
            <p:nvPr/>
          </p:nvSpPr>
          <p:spPr>
            <a:xfrm flipH="false" flipV="false" rot="0">
              <a:off x="0" y="0"/>
              <a:ext cx="7106285" cy="9474962"/>
            </a:xfrm>
            <a:custGeom>
              <a:avLst/>
              <a:gdLst/>
              <a:ahLst/>
              <a:cxnLst/>
              <a:rect r="r" b="b" t="t" l="l"/>
              <a:pathLst>
                <a:path h="9474962" w="7106285">
                  <a:moveTo>
                    <a:pt x="0" y="0"/>
                  </a:moveTo>
                  <a:lnTo>
                    <a:pt x="7106285" y="0"/>
                  </a:lnTo>
                  <a:lnTo>
                    <a:pt x="7106285" y="9474962"/>
                  </a:lnTo>
                  <a:lnTo>
                    <a:pt x="0" y="9474962"/>
                  </a:lnTo>
                  <a:lnTo>
                    <a:pt x="0" y="0"/>
                  </a:lnTo>
                  <a:close/>
                </a:path>
              </a:pathLst>
            </a:custGeom>
            <a:blipFill>
              <a:blip r:embed="rId4"/>
              <a:stretch>
                <a:fillRect l="-44" t="0" r="-44"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01620">
                <a:alpha val="90196"/>
              </a:srgbClr>
            </a:solidFill>
          </p:spPr>
        </p:sp>
      </p:grpSp>
      <p:grpSp>
        <p:nvGrpSpPr>
          <p:cNvPr name="Group 6" id="6"/>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742930" y="943718"/>
            <a:ext cx="9660141" cy="1719853"/>
          </a:xfrm>
          <a:prstGeom prst="rect">
            <a:avLst/>
          </a:prstGeom>
        </p:spPr>
        <p:txBody>
          <a:bodyPr anchor="t" rtlCol="false" tIns="0" lIns="0" bIns="0" rIns="0">
            <a:spAutoFit/>
          </a:bodyPr>
          <a:lstStyle/>
          <a:p>
            <a:pPr algn="l">
              <a:lnSpc>
                <a:spcPts val="6437"/>
              </a:lnSpc>
            </a:pPr>
            <a:r>
              <a:rPr lang="en-US" sz="4937" b="true">
                <a:solidFill>
                  <a:srgbClr val="F2F5FA"/>
                </a:solidFill>
                <a:latin typeface="Arimo Bold"/>
                <a:ea typeface="Arimo Bold"/>
                <a:cs typeface="Arimo Bold"/>
                <a:sym typeface="Arimo Bold"/>
              </a:rPr>
              <a:t>The Challenge of Reliable Data Transmission</a:t>
            </a:r>
          </a:p>
        </p:txBody>
      </p:sp>
      <p:grpSp>
        <p:nvGrpSpPr>
          <p:cNvPr name="Group 9" id="9"/>
          <p:cNvGrpSpPr/>
          <p:nvPr/>
        </p:nvGrpSpPr>
        <p:grpSpPr>
          <a:xfrm rot="0">
            <a:off x="7728642" y="2987431"/>
            <a:ext cx="9688716" cy="1759448"/>
            <a:chOff x="0" y="0"/>
            <a:chExt cx="12918288" cy="2345931"/>
          </a:xfrm>
        </p:grpSpPr>
        <p:sp>
          <p:nvSpPr>
            <p:cNvPr name="Freeform 10" id="10"/>
            <p:cNvSpPr/>
            <p:nvPr/>
          </p:nvSpPr>
          <p:spPr>
            <a:xfrm flipH="false" flipV="false" rot="0">
              <a:off x="19050" y="19050"/>
              <a:ext cx="12880086" cy="2307844"/>
            </a:xfrm>
            <a:custGeom>
              <a:avLst/>
              <a:gdLst/>
              <a:ahLst/>
              <a:cxnLst/>
              <a:rect r="r" b="b" t="t" l="l"/>
              <a:pathLst>
                <a:path h="2307844" w="12880086">
                  <a:moveTo>
                    <a:pt x="0" y="182880"/>
                  </a:moveTo>
                  <a:cubicBezTo>
                    <a:pt x="0" y="81915"/>
                    <a:pt x="82931" y="0"/>
                    <a:pt x="185293" y="0"/>
                  </a:cubicBezTo>
                  <a:lnTo>
                    <a:pt x="12694793" y="0"/>
                  </a:lnTo>
                  <a:cubicBezTo>
                    <a:pt x="12797155" y="0"/>
                    <a:pt x="12880086" y="81915"/>
                    <a:pt x="12880086" y="182880"/>
                  </a:cubicBezTo>
                  <a:lnTo>
                    <a:pt x="12880086" y="2124964"/>
                  </a:lnTo>
                  <a:cubicBezTo>
                    <a:pt x="12880086" y="2225929"/>
                    <a:pt x="12797155" y="2307844"/>
                    <a:pt x="12694793" y="2307844"/>
                  </a:cubicBezTo>
                  <a:lnTo>
                    <a:pt x="185293" y="2307844"/>
                  </a:lnTo>
                  <a:cubicBezTo>
                    <a:pt x="82931" y="2307844"/>
                    <a:pt x="0" y="2225929"/>
                    <a:pt x="0" y="2124964"/>
                  </a:cubicBezTo>
                  <a:close/>
                </a:path>
              </a:pathLst>
            </a:custGeom>
            <a:solidFill>
              <a:srgbClr val="101620">
                <a:alpha val="90196"/>
              </a:srgbClr>
            </a:solidFill>
          </p:spPr>
        </p:sp>
        <p:sp>
          <p:nvSpPr>
            <p:cNvPr name="Freeform 11" id="11"/>
            <p:cNvSpPr/>
            <p:nvPr/>
          </p:nvSpPr>
          <p:spPr>
            <a:xfrm flipH="false" flipV="false" rot="0">
              <a:off x="0" y="0"/>
              <a:ext cx="12918186" cy="2345944"/>
            </a:xfrm>
            <a:custGeom>
              <a:avLst/>
              <a:gdLst/>
              <a:ahLst/>
              <a:cxnLst/>
              <a:rect r="r" b="b" t="t" l="l"/>
              <a:pathLst>
                <a:path h="2345944" w="12918186">
                  <a:moveTo>
                    <a:pt x="0" y="201930"/>
                  </a:moveTo>
                  <a:cubicBezTo>
                    <a:pt x="0" y="90170"/>
                    <a:pt x="91694" y="0"/>
                    <a:pt x="204343" y="0"/>
                  </a:cubicBezTo>
                  <a:lnTo>
                    <a:pt x="12713843" y="0"/>
                  </a:lnTo>
                  <a:lnTo>
                    <a:pt x="12713843" y="19050"/>
                  </a:lnTo>
                  <a:lnTo>
                    <a:pt x="12713843" y="0"/>
                  </a:lnTo>
                  <a:cubicBezTo>
                    <a:pt x="12826492" y="0"/>
                    <a:pt x="12918186" y="90170"/>
                    <a:pt x="12918186" y="201930"/>
                  </a:cubicBezTo>
                  <a:lnTo>
                    <a:pt x="12899136" y="201930"/>
                  </a:lnTo>
                  <a:lnTo>
                    <a:pt x="12918186" y="201930"/>
                  </a:lnTo>
                  <a:lnTo>
                    <a:pt x="12918186" y="2144014"/>
                  </a:lnTo>
                  <a:lnTo>
                    <a:pt x="12899136" y="2144014"/>
                  </a:lnTo>
                  <a:lnTo>
                    <a:pt x="12918186" y="2144014"/>
                  </a:lnTo>
                  <a:cubicBezTo>
                    <a:pt x="12918186" y="2255774"/>
                    <a:pt x="12826492" y="2345944"/>
                    <a:pt x="12713843" y="2345944"/>
                  </a:cubicBezTo>
                  <a:lnTo>
                    <a:pt x="12713843" y="2326894"/>
                  </a:lnTo>
                  <a:lnTo>
                    <a:pt x="12713843" y="2345944"/>
                  </a:lnTo>
                  <a:lnTo>
                    <a:pt x="204343" y="2345944"/>
                  </a:lnTo>
                  <a:lnTo>
                    <a:pt x="204343" y="2326894"/>
                  </a:lnTo>
                  <a:lnTo>
                    <a:pt x="204343" y="2345944"/>
                  </a:lnTo>
                  <a:cubicBezTo>
                    <a:pt x="91694" y="2345944"/>
                    <a:pt x="0" y="2255774"/>
                    <a:pt x="0" y="2144014"/>
                  </a:cubicBezTo>
                  <a:lnTo>
                    <a:pt x="0" y="201930"/>
                  </a:lnTo>
                  <a:lnTo>
                    <a:pt x="19050" y="201930"/>
                  </a:lnTo>
                  <a:lnTo>
                    <a:pt x="0" y="201930"/>
                  </a:lnTo>
                  <a:moveTo>
                    <a:pt x="38100" y="201930"/>
                  </a:moveTo>
                  <a:lnTo>
                    <a:pt x="38100" y="2144014"/>
                  </a:lnTo>
                  <a:lnTo>
                    <a:pt x="19050" y="2144014"/>
                  </a:lnTo>
                  <a:lnTo>
                    <a:pt x="38100" y="2144014"/>
                  </a:lnTo>
                  <a:cubicBezTo>
                    <a:pt x="38100" y="2234311"/>
                    <a:pt x="112268" y="2307844"/>
                    <a:pt x="204343" y="2307844"/>
                  </a:cubicBezTo>
                  <a:lnTo>
                    <a:pt x="12713843" y="2307844"/>
                  </a:lnTo>
                  <a:cubicBezTo>
                    <a:pt x="12805918" y="2307844"/>
                    <a:pt x="12880086" y="2234311"/>
                    <a:pt x="12880086" y="2144014"/>
                  </a:cubicBezTo>
                  <a:lnTo>
                    <a:pt x="12880086" y="201930"/>
                  </a:lnTo>
                  <a:cubicBezTo>
                    <a:pt x="12880086" y="111633"/>
                    <a:pt x="12805918" y="38100"/>
                    <a:pt x="12713843" y="38100"/>
                  </a:cubicBezTo>
                  <a:lnTo>
                    <a:pt x="204343" y="38100"/>
                  </a:lnTo>
                  <a:lnTo>
                    <a:pt x="204343" y="19050"/>
                  </a:lnTo>
                  <a:lnTo>
                    <a:pt x="204343" y="38100"/>
                  </a:lnTo>
                  <a:cubicBezTo>
                    <a:pt x="112268" y="38100"/>
                    <a:pt x="38100" y="111633"/>
                    <a:pt x="38100" y="201930"/>
                  </a:cubicBezTo>
                  <a:close/>
                </a:path>
              </a:pathLst>
            </a:custGeom>
            <a:solidFill>
              <a:srgbClr val="002A80"/>
            </a:solidFill>
          </p:spPr>
        </p:sp>
      </p:grpSp>
      <p:grpSp>
        <p:nvGrpSpPr>
          <p:cNvPr name="Group 12" id="12"/>
          <p:cNvGrpSpPr/>
          <p:nvPr/>
        </p:nvGrpSpPr>
        <p:grpSpPr>
          <a:xfrm rot="0">
            <a:off x="7714355" y="3001718"/>
            <a:ext cx="114300" cy="1730873"/>
            <a:chOff x="0" y="0"/>
            <a:chExt cx="152400" cy="2307831"/>
          </a:xfrm>
        </p:grpSpPr>
        <p:sp>
          <p:nvSpPr>
            <p:cNvPr name="Freeform 13" id="13" descr="preencoded.png"/>
            <p:cNvSpPr/>
            <p:nvPr/>
          </p:nvSpPr>
          <p:spPr>
            <a:xfrm flipH="false" flipV="false" rot="0">
              <a:off x="0" y="0"/>
              <a:ext cx="152400" cy="2307844"/>
            </a:xfrm>
            <a:custGeom>
              <a:avLst/>
              <a:gdLst/>
              <a:ahLst/>
              <a:cxnLst/>
              <a:rect r="r" b="b" t="t" l="l"/>
              <a:pathLst>
                <a:path h="2307844" w="152400">
                  <a:moveTo>
                    <a:pt x="0" y="0"/>
                  </a:moveTo>
                  <a:lnTo>
                    <a:pt x="152400" y="0"/>
                  </a:lnTo>
                  <a:lnTo>
                    <a:pt x="152400" y="2307844"/>
                  </a:lnTo>
                  <a:lnTo>
                    <a:pt x="0" y="2307844"/>
                  </a:lnTo>
                  <a:lnTo>
                    <a:pt x="0" y="0"/>
                  </a:lnTo>
                  <a:close/>
                </a:path>
              </a:pathLst>
            </a:custGeom>
            <a:blipFill>
              <a:blip r:embed="rId5"/>
              <a:stretch>
                <a:fillRect l="0" t="-77" r="0" b="-76"/>
              </a:stretch>
            </a:blipFill>
          </p:spPr>
        </p:sp>
      </p:grpSp>
      <p:sp>
        <p:nvSpPr>
          <p:cNvPr name="TextBox 14" id="14"/>
          <p:cNvSpPr txBox="true"/>
          <p:nvPr/>
        </p:nvSpPr>
        <p:spPr>
          <a:xfrm rot="0">
            <a:off x="8110090" y="3254578"/>
            <a:ext cx="4061069" cy="439493"/>
          </a:xfrm>
          <a:prstGeom prst="rect">
            <a:avLst/>
          </a:prstGeom>
        </p:spPr>
        <p:txBody>
          <a:bodyPr anchor="t" rtlCol="false" tIns="0" lIns="0" bIns="0" rIns="0">
            <a:spAutoFit/>
          </a:bodyPr>
          <a:lstStyle/>
          <a:p>
            <a:pPr algn="l">
              <a:lnSpc>
                <a:spcPts val="3187"/>
              </a:lnSpc>
            </a:pPr>
            <a:r>
              <a:rPr lang="en-US" sz="2437" b="true">
                <a:solidFill>
                  <a:srgbClr val="EBEDF0"/>
                </a:solidFill>
                <a:latin typeface="Arimo Bold"/>
                <a:ea typeface="Arimo Bold"/>
                <a:cs typeface="Arimo Bold"/>
                <a:sym typeface="Arimo Bold"/>
              </a:rPr>
              <a:t>Transmission Impairments</a:t>
            </a:r>
          </a:p>
        </p:txBody>
      </p:sp>
      <p:sp>
        <p:nvSpPr>
          <p:cNvPr name="TextBox 15" id="15"/>
          <p:cNvSpPr txBox="true"/>
          <p:nvPr/>
        </p:nvSpPr>
        <p:spPr>
          <a:xfrm rot="0">
            <a:off x="8110090" y="3800770"/>
            <a:ext cx="9011545" cy="650377"/>
          </a:xfrm>
          <a:prstGeom prst="rect">
            <a:avLst/>
          </a:prstGeom>
        </p:spPr>
        <p:txBody>
          <a:bodyPr anchor="t" rtlCol="false" tIns="0" lIns="0" bIns="0" rIns="0">
            <a:spAutoFit/>
          </a:bodyPr>
          <a:lstStyle/>
          <a:p>
            <a:pPr algn="l">
              <a:lnSpc>
                <a:spcPts val="2437"/>
              </a:lnSpc>
            </a:pPr>
            <a:r>
              <a:rPr lang="en-US" sz="1937">
                <a:solidFill>
                  <a:srgbClr val="EBEDF0"/>
                </a:solidFill>
                <a:latin typeface="Arimo"/>
                <a:ea typeface="Arimo"/>
                <a:cs typeface="Arimo"/>
                <a:sym typeface="Arimo"/>
              </a:rPr>
              <a:t>Noise, interference, and attenuation during signal propagation can flip bits randomly or in bursts, causing data corruption that affects message integrity.</a:t>
            </a:r>
          </a:p>
        </p:txBody>
      </p:sp>
      <p:grpSp>
        <p:nvGrpSpPr>
          <p:cNvPr name="Group 16" id="16"/>
          <p:cNvGrpSpPr/>
          <p:nvPr/>
        </p:nvGrpSpPr>
        <p:grpSpPr>
          <a:xfrm rot="0">
            <a:off x="7728642" y="4943770"/>
            <a:ext cx="9688716" cy="2070344"/>
            <a:chOff x="0" y="0"/>
            <a:chExt cx="12918288" cy="2760459"/>
          </a:xfrm>
        </p:grpSpPr>
        <p:sp>
          <p:nvSpPr>
            <p:cNvPr name="Freeform 17" id="17"/>
            <p:cNvSpPr/>
            <p:nvPr/>
          </p:nvSpPr>
          <p:spPr>
            <a:xfrm flipH="false" flipV="false" rot="0">
              <a:off x="19050" y="19050"/>
              <a:ext cx="12880213" cy="2722372"/>
            </a:xfrm>
            <a:custGeom>
              <a:avLst/>
              <a:gdLst/>
              <a:ahLst/>
              <a:cxnLst/>
              <a:rect r="r" b="b" t="t" l="l"/>
              <a:pathLst>
                <a:path h="2722372" w="12880213">
                  <a:moveTo>
                    <a:pt x="0" y="182880"/>
                  </a:moveTo>
                  <a:cubicBezTo>
                    <a:pt x="0" y="81915"/>
                    <a:pt x="82804" y="0"/>
                    <a:pt x="184912" y="0"/>
                  </a:cubicBezTo>
                  <a:lnTo>
                    <a:pt x="12695301" y="0"/>
                  </a:lnTo>
                  <a:cubicBezTo>
                    <a:pt x="12797409" y="0"/>
                    <a:pt x="12880213" y="81915"/>
                    <a:pt x="12880213" y="182880"/>
                  </a:cubicBezTo>
                  <a:lnTo>
                    <a:pt x="12880213" y="2539492"/>
                  </a:lnTo>
                  <a:cubicBezTo>
                    <a:pt x="12880213" y="2640457"/>
                    <a:pt x="12797409" y="2722372"/>
                    <a:pt x="12695301" y="2722372"/>
                  </a:cubicBezTo>
                  <a:lnTo>
                    <a:pt x="184912" y="2722372"/>
                  </a:lnTo>
                  <a:cubicBezTo>
                    <a:pt x="82804" y="2722372"/>
                    <a:pt x="0" y="2640457"/>
                    <a:pt x="0" y="2539492"/>
                  </a:cubicBezTo>
                  <a:close/>
                </a:path>
              </a:pathLst>
            </a:custGeom>
            <a:solidFill>
              <a:srgbClr val="101620">
                <a:alpha val="90196"/>
              </a:srgbClr>
            </a:solidFill>
          </p:spPr>
        </p:sp>
        <p:sp>
          <p:nvSpPr>
            <p:cNvPr name="Freeform 18" id="18"/>
            <p:cNvSpPr/>
            <p:nvPr/>
          </p:nvSpPr>
          <p:spPr>
            <a:xfrm flipH="false" flipV="false" rot="0">
              <a:off x="0" y="0"/>
              <a:ext cx="12918313" cy="2760472"/>
            </a:xfrm>
            <a:custGeom>
              <a:avLst/>
              <a:gdLst/>
              <a:ahLst/>
              <a:cxnLst/>
              <a:rect r="r" b="b" t="t" l="l"/>
              <a:pathLst>
                <a:path h="2760472" w="12918313">
                  <a:moveTo>
                    <a:pt x="0" y="201930"/>
                  </a:moveTo>
                  <a:cubicBezTo>
                    <a:pt x="0" y="90170"/>
                    <a:pt x="91567" y="0"/>
                    <a:pt x="203962" y="0"/>
                  </a:cubicBezTo>
                  <a:lnTo>
                    <a:pt x="12714351" y="0"/>
                  </a:lnTo>
                  <a:lnTo>
                    <a:pt x="12714351" y="19050"/>
                  </a:lnTo>
                  <a:lnTo>
                    <a:pt x="12714351" y="0"/>
                  </a:lnTo>
                  <a:cubicBezTo>
                    <a:pt x="12826746" y="0"/>
                    <a:pt x="12918313" y="90170"/>
                    <a:pt x="12918313" y="201930"/>
                  </a:cubicBezTo>
                  <a:lnTo>
                    <a:pt x="12899263" y="201930"/>
                  </a:lnTo>
                  <a:lnTo>
                    <a:pt x="12918313" y="201930"/>
                  </a:lnTo>
                  <a:lnTo>
                    <a:pt x="12918313" y="2558542"/>
                  </a:lnTo>
                  <a:lnTo>
                    <a:pt x="12899263" y="2558542"/>
                  </a:lnTo>
                  <a:lnTo>
                    <a:pt x="12918313" y="2558542"/>
                  </a:lnTo>
                  <a:cubicBezTo>
                    <a:pt x="12918313" y="2670302"/>
                    <a:pt x="12826746" y="2760472"/>
                    <a:pt x="12714351" y="2760472"/>
                  </a:cubicBezTo>
                  <a:lnTo>
                    <a:pt x="12714351" y="2741422"/>
                  </a:lnTo>
                  <a:lnTo>
                    <a:pt x="12714351" y="2760472"/>
                  </a:lnTo>
                  <a:lnTo>
                    <a:pt x="203962" y="2760472"/>
                  </a:lnTo>
                  <a:lnTo>
                    <a:pt x="203962" y="2741422"/>
                  </a:lnTo>
                  <a:lnTo>
                    <a:pt x="203962" y="2760472"/>
                  </a:lnTo>
                  <a:cubicBezTo>
                    <a:pt x="91567" y="2760472"/>
                    <a:pt x="0" y="2670302"/>
                    <a:pt x="0" y="2558542"/>
                  </a:cubicBezTo>
                  <a:lnTo>
                    <a:pt x="0" y="201930"/>
                  </a:lnTo>
                  <a:lnTo>
                    <a:pt x="19050" y="201930"/>
                  </a:lnTo>
                  <a:lnTo>
                    <a:pt x="0" y="201930"/>
                  </a:lnTo>
                  <a:moveTo>
                    <a:pt x="38100" y="201930"/>
                  </a:moveTo>
                  <a:lnTo>
                    <a:pt x="38100" y="2558542"/>
                  </a:lnTo>
                  <a:lnTo>
                    <a:pt x="19050" y="2558542"/>
                  </a:lnTo>
                  <a:lnTo>
                    <a:pt x="38100" y="2558542"/>
                  </a:lnTo>
                  <a:cubicBezTo>
                    <a:pt x="38100" y="2648839"/>
                    <a:pt x="112141" y="2722372"/>
                    <a:pt x="203962" y="2722372"/>
                  </a:cubicBezTo>
                  <a:lnTo>
                    <a:pt x="12714351" y="2722372"/>
                  </a:lnTo>
                  <a:cubicBezTo>
                    <a:pt x="12806172" y="2722372"/>
                    <a:pt x="12880213" y="2648839"/>
                    <a:pt x="12880213" y="2558542"/>
                  </a:cubicBezTo>
                  <a:lnTo>
                    <a:pt x="12880213" y="201930"/>
                  </a:lnTo>
                  <a:cubicBezTo>
                    <a:pt x="12880213" y="111633"/>
                    <a:pt x="12806172" y="38100"/>
                    <a:pt x="12714351" y="38100"/>
                  </a:cubicBezTo>
                  <a:lnTo>
                    <a:pt x="203962" y="38100"/>
                  </a:lnTo>
                  <a:lnTo>
                    <a:pt x="203962" y="19050"/>
                  </a:lnTo>
                  <a:lnTo>
                    <a:pt x="203962" y="38100"/>
                  </a:lnTo>
                  <a:cubicBezTo>
                    <a:pt x="112141" y="38100"/>
                    <a:pt x="38100" y="111633"/>
                    <a:pt x="38100" y="201930"/>
                  </a:cubicBezTo>
                  <a:close/>
                </a:path>
              </a:pathLst>
            </a:custGeom>
            <a:solidFill>
              <a:srgbClr val="002A80"/>
            </a:solidFill>
          </p:spPr>
        </p:sp>
      </p:grpSp>
      <p:grpSp>
        <p:nvGrpSpPr>
          <p:cNvPr name="Group 19" id="19"/>
          <p:cNvGrpSpPr/>
          <p:nvPr/>
        </p:nvGrpSpPr>
        <p:grpSpPr>
          <a:xfrm rot="0">
            <a:off x="7714355" y="4958058"/>
            <a:ext cx="114300" cy="2041769"/>
            <a:chOff x="0" y="0"/>
            <a:chExt cx="152400" cy="2722359"/>
          </a:xfrm>
        </p:grpSpPr>
        <p:sp>
          <p:nvSpPr>
            <p:cNvPr name="Freeform 20" id="20" descr="preencoded.png"/>
            <p:cNvSpPr/>
            <p:nvPr/>
          </p:nvSpPr>
          <p:spPr>
            <a:xfrm flipH="false" flipV="false" rot="0">
              <a:off x="0" y="0"/>
              <a:ext cx="152400" cy="2722372"/>
            </a:xfrm>
            <a:custGeom>
              <a:avLst/>
              <a:gdLst/>
              <a:ahLst/>
              <a:cxnLst/>
              <a:rect r="r" b="b" t="t" l="l"/>
              <a:pathLst>
                <a:path h="2722372" w="152400">
                  <a:moveTo>
                    <a:pt x="0" y="0"/>
                  </a:moveTo>
                  <a:lnTo>
                    <a:pt x="152400" y="0"/>
                  </a:lnTo>
                  <a:lnTo>
                    <a:pt x="152400" y="2722372"/>
                  </a:lnTo>
                  <a:lnTo>
                    <a:pt x="0" y="2722372"/>
                  </a:lnTo>
                  <a:lnTo>
                    <a:pt x="0" y="0"/>
                  </a:lnTo>
                  <a:close/>
                </a:path>
              </a:pathLst>
            </a:custGeom>
            <a:blipFill>
              <a:blip r:embed="rId6"/>
              <a:stretch>
                <a:fillRect l="-83" t="0" r="-83" b="0"/>
              </a:stretch>
            </a:blipFill>
          </p:spPr>
        </p:sp>
      </p:grpSp>
      <p:sp>
        <p:nvSpPr>
          <p:cNvPr name="TextBox 21" id="21"/>
          <p:cNvSpPr txBox="true"/>
          <p:nvPr/>
        </p:nvSpPr>
        <p:spPr>
          <a:xfrm rot="0">
            <a:off x="8110090" y="5210918"/>
            <a:ext cx="3682308" cy="439493"/>
          </a:xfrm>
          <a:prstGeom prst="rect">
            <a:avLst/>
          </a:prstGeom>
        </p:spPr>
        <p:txBody>
          <a:bodyPr anchor="t" rtlCol="false" tIns="0" lIns="0" bIns="0" rIns="0">
            <a:spAutoFit/>
          </a:bodyPr>
          <a:lstStyle/>
          <a:p>
            <a:pPr algn="l">
              <a:lnSpc>
                <a:spcPts val="3187"/>
              </a:lnSpc>
            </a:pPr>
            <a:r>
              <a:rPr lang="en-US" sz="2437" b="true">
                <a:solidFill>
                  <a:srgbClr val="EBEDF0"/>
                </a:solidFill>
                <a:latin typeface="Arimo Bold"/>
                <a:ea typeface="Arimo Bold"/>
                <a:cs typeface="Arimo Bold"/>
                <a:sym typeface="Arimo Bold"/>
              </a:rPr>
              <a:t>Detection vs Correction</a:t>
            </a:r>
          </a:p>
        </p:txBody>
      </p:sp>
      <p:sp>
        <p:nvSpPr>
          <p:cNvPr name="TextBox 22" id="22"/>
          <p:cNvSpPr txBox="true"/>
          <p:nvPr/>
        </p:nvSpPr>
        <p:spPr>
          <a:xfrm rot="0">
            <a:off x="8110090" y="5757120"/>
            <a:ext cx="9011545" cy="961282"/>
          </a:xfrm>
          <a:prstGeom prst="rect">
            <a:avLst/>
          </a:prstGeom>
        </p:spPr>
        <p:txBody>
          <a:bodyPr anchor="t" rtlCol="false" tIns="0" lIns="0" bIns="0" rIns="0">
            <a:spAutoFit/>
          </a:bodyPr>
          <a:lstStyle/>
          <a:p>
            <a:pPr algn="l">
              <a:lnSpc>
                <a:spcPts val="2437"/>
              </a:lnSpc>
            </a:pPr>
            <a:r>
              <a:rPr lang="en-US" sz="1937">
                <a:solidFill>
                  <a:srgbClr val="EBEDF0"/>
                </a:solidFill>
                <a:latin typeface="Arimo"/>
                <a:ea typeface="Arimo"/>
                <a:cs typeface="Arimo"/>
                <a:sym typeface="Arimo"/>
              </a:rPr>
              <a:t>Detection identifies corrupted data and requests retransmission. Correction reconstructs original data from redundant information—more complex but faster.</a:t>
            </a:r>
          </a:p>
        </p:txBody>
      </p:sp>
      <p:grpSp>
        <p:nvGrpSpPr>
          <p:cNvPr name="Group 23" id="23"/>
          <p:cNvGrpSpPr/>
          <p:nvPr/>
        </p:nvGrpSpPr>
        <p:grpSpPr>
          <a:xfrm rot="0">
            <a:off x="7728642" y="7211016"/>
            <a:ext cx="9688716" cy="2070344"/>
            <a:chOff x="0" y="0"/>
            <a:chExt cx="12918288" cy="2760459"/>
          </a:xfrm>
        </p:grpSpPr>
        <p:sp>
          <p:nvSpPr>
            <p:cNvPr name="Freeform 24" id="24"/>
            <p:cNvSpPr/>
            <p:nvPr/>
          </p:nvSpPr>
          <p:spPr>
            <a:xfrm flipH="false" flipV="false" rot="0">
              <a:off x="19050" y="19050"/>
              <a:ext cx="12880213" cy="2722372"/>
            </a:xfrm>
            <a:custGeom>
              <a:avLst/>
              <a:gdLst/>
              <a:ahLst/>
              <a:cxnLst/>
              <a:rect r="r" b="b" t="t" l="l"/>
              <a:pathLst>
                <a:path h="2722372" w="12880213">
                  <a:moveTo>
                    <a:pt x="0" y="182880"/>
                  </a:moveTo>
                  <a:cubicBezTo>
                    <a:pt x="0" y="81915"/>
                    <a:pt x="82804" y="0"/>
                    <a:pt x="184912" y="0"/>
                  </a:cubicBezTo>
                  <a:lnTo>
                    <a:pt x="12695301" y="0"/>
                  </a:lnTo>
                  <a:cubicBezTo>
                    <a:pt x="12797409" y="0"/>
                    <a:pt x="12880213" y="81915"/>
                    <a:pt x="12880213" y="182880"/>
                  </a:cubicBezTo>
                  <a:lnTo>
                    <a:pt x="12880213" y="2539492"/>
                  </a:lnTo>
                  <a:cubicBezTo>
                    <a:pt x="12880213" y="2640457"/>
                    <a:pt x="12797409" y="2722372"/>
                    <a:pt x="12695301" y="2722372"/>
                  </a:cubicBezTo>
                  <a:lnTo>
                    <a:pt x="184912" y="2722372"/>
                  </a:lnTo>
                  <a:cubicBezTo>
                    <a:pt x="82804" y="2722372"/>
                    <a:pt x="0" y="2640457"/>
                    <a:pt x="0" y="2539492"/>
                  </a:cubicBezTo>
                  <a:close/>
                </a:path>
              </a:pathLst>
            </a:custGeom>
            <a:solidFill>
              <a:srgbClr val="101620">
                <a:alpha val="90196"/>
              </a:srgbClr>
            </a:solidFill>
          </p:spPr>
        </p:sp>
        <p:sp>
          <p:nvSpPr>
            <p:cNvPr name="Freeform 25" id="25"/>
            <p:cNvSpPr/>
            <p:nvPr/>
          </p:nvSpPr>
          <p:spPr>
            <a:xfrm flipH="false" flipV="false" rot="0">
              <a:off x="0" y="0"/>
              <a:ext cx="12918313" cy="2760472"/>
            </a:xfrm>
            <a:custGeom>
              <a:avLst/>
              <a:gdLst/>
              <a:ahLst/>
              <a:cxnLst/>
              <a:rect r="r" b="b" t="t" l="l"/>
              <a:pathLst>
                <a:path h="2760472" w="12918313">
                  <a:moveTo>
                    <a:pt x="0" y="201930"/>
                  </a:moveTo>
                  <a:cubicBezTo>
                    <a:pt x="0" y="90170"/>
                    <a:pt x="91567" y="0"/>
                    <a:pt x="203962" y="0"/>
                  </a:cubicBezTo>
                  <a:lnTo>
                    <a:pt x="12714351" y="0"/>
                  </a:lnTo>
                  <a:lnTo>
                    <a:pt x="12714351" y="19050"/>
                  </a:lnTo>
                  <a:lnTo>
                    <a:pt x="12714351" y="0"/>
                  </a:lnTo>
                  <a:cubicBezTo>
                    <a:pt x="12826746" y="0"/>
                    <a:pt x="12918313" y="90170"/>
                    <a:pt x="12918313" y="201930"/>
                  </a:cubicBezTo>
                  <a:lnTo>
                    <a:pt x="12899263" y="201930"/>
                  </a:lnTo>
                  <a:lnTo>
                    <a:pt x="12918313" y="201930"/>
                  </a:lnTo>
                  <a:lnTo>
                    <a:pt x="12918313" y="2558542"/>
                  </a:lnTo>
                  <a:lnTo>
                    <a:pt x="12899263" y="2558542"/>
                  </a:lnTo>
                  <a:lnTo>
                    <a:pt x="12918313" y="2558542"/>
                  </a:lnTo>
                  <a:cubicBezTo>
                    <a:pt x="12918313" y="2670302"/>
                    <a:pt x="12826746" y="2760472"/>
                    <a:pt x="12714351" y="2760472"/>
                  </a:cubicBezTo>
                  <a:lnTo>
                    <a:pt x="12714351" y="2741422"/>
                  </a:lnTo>
                  <a:lnTo>
                    <a:pt x="12714351" y="2760472"/>
                  </a:lnTo>
                  <a:lnTo>
                    <a:pt x="203962" y="2760472"/>
                  </a:lnTo>
                  <a:lnTo>
                    <a:pt x="203962" y="2741422"/>
                  </a:lnTo>
                  <a:lnTo>
                    <a:pt x="203962" y="2760472"/>
                  </a:lnTo>
                  <a:cubicBezTo>
                    <a:pt x="91567" y="2760472"/>
                    <a:pt x="0" y="2670302"/>
                    <a:pt x="0" y="2558542"/>
                  </a:cubicBezTo>
                  <a:lnTo>
                    <a:pt x="0" y="201930"/>
                  </a:lnTo>
                  <a:lnTo>
                    <a:pt x="19050" y="201930"/>
                  </a:lnTo>
                  <a:lnTo>
                    <a:pt x="0" y="201930"/>
                  </a:lnTo>
                  <a:moveTo>
                    <a:pt x="38100" y="201930"/>
                  </a:moveTo>
                  <a:lnTo>
                    <a:pt x="38100" y="2558542"/>
                  </a:lnTo>
                  <a:lnTo>
                    <a:pt x="19050" y="2558542"/>
                  </a:lnTo>
                  <a:lnTo>
                    <a:pt x="38100" y="2558542"/>
                  </a:lnTo>
                  <a:cubicBezTo>
                    <a:pt x="38100" y="2648839"/>
                    <a:pt x="112141" y="2722372"/>
                    <a:pt x="203962" y="2722372"/>
                  </a:cubicBezTo>
                  <a:lnTo>
                    <a:pt x="12714351" y="2722372"/>
                  </a:lnTo>
                  <a:cubicBezTo>
                    <a:pt x="12806172" y="2722372"/>
                    <a:pt x="12880213" y="2648839"/>
                    <a:pt x="12880213" y="2558542"/>
                  </a:cubicBezTo>
                  <a:lnTo>
                    <a:pt x="12880213" y="201930"/>
                  </a:lnTo>
                  <a:cubicBezTo>
                    <a:pt x="12880213" y="111633"/>
                    <a:pt x="12806172" y="38100"/>
                    <a:pt x="12714351" y="38100"/>
                  </a:cubicBezTo>
                  <a:lnTo>
                    <a:pt x="203962" y="38100"/>
                  </a:lnTo>
                  <a:lnTo>
                    <a:pt x="203962" y="19050"/>
                  </a:lnTo>
                  <a:lnTo>
                    <a:pt x="203962" y="38100"/>
                  </a:lnTo>
                  <a:cubicBezTo>
                    <a:pt x="112141" y="38100"/>
                    <a:pt x="38100" y="111633"/>
                    <a:pt x="38100" y="201930"/>
                  </a:cubicBezTo>
                  <a:close/>
                </a:path>
              </a:pathLst>
            </a:custGeom>
            <a:solidFill>
              <a:srgbClr val="002A80"/>
            </a:solidFill>
          </p:spPr>
        </p:sp>
      </p:grpSp>
      <p:grpSp>
        <p:nvGrpSpPr>
          <p:cNvPr name="Group 26" id="26"/>
          <p:cNvGrpSpPr/>
          <p:nvPr/>
        </p:nvGrpSpPr>
        <p:grpSpPr>
          <a:xfrm rot="0">
            <a:off x="7714355" y="7225303"/>
            <a:ext cx="114300" cy="2041769"/>
            <a:chOff x="0" y="0"/>
            <a:chExt cx="152400" cy="2722359"/>
          </a:xfrm>
        </p:grpSpPr>
        <p:sp>
          <p:nvSpPr>
            <p:cNvPr name="Freeform 27" id="27" descr="preencoded.png"/>
            <p:cNvSpPr/>
            <p:nvPr/>
          </p:nvSpPr>
          <p:spPr>
            <a:xfrm flipH="false" flipV="false" rot="0">
              <a:off x="0" y="0"/>
              <a:ext cx="152400" cy="2722372"/>
            </a:xfrm>
            <a:custGeom>
              <a:avLst/>
              <a:gdLst/>
              <a:ahLst/>
              <a:cxnLst/>
              <a:rect r="r" b="b" t="t" l="l"/>
              <a:pathLst>
                <a:path h="2722372" w="152400">
                  <a:moveTo>
                    <a:pt x="0" y="0"/>
                  </a:moveTo>
                  <a:lnTo>
                    <a:pt x="152400" y="0"/>
                  </a:lnTo>
                  <a:lnTo>
                    <a:pt x="152400" y="2722372"/>
                  </a:lnTo>
                  <a:lnTo>
                    <a:pt x="0" y="2722372"/>
                  </a:lnTo>
                  <a:lnTo>
                    <a:pt x="0" y="0"/>
                  </a:lnTo>
                  <a:close/>
                </a:path>
              </a:pathLst>
            </a:custGeom>
            <a:blipFill>
              <a:blip r:embed="rId6"/>
              <a:stretch>
                <a:fillRect l="-83" t="0" r="-83" b="0"/>
              </a:stretch>
            </a:blipFill>
          </p:spPr>
        </p:sp>
      </p:grpSp>
      <p:sp>
        <p:nvSpPr>
          <p:cNvPr name="TextBox 28" id="28"/>
          <p:cNvSpPr txBox="true"/>
          <p:nvPr/>
        </p:nvSpPr>
        <p:spPr>
          <a:xfrm rot="0">
            <a:off x="8110090" y="7478163"/>
            <a:ext cx="3160662" cy="439493"/>
          </a:xfrm>
          <a:prstGeom prst="rect">
            <a:avLst/>
          </a:prstGeom>
        </p:spPr>
        <p:txBody>
          <a:bodyPr anchor="t" rtlCol="false" tIns="0" lIns="0" bIns="0" rIns="0">
            <a:spAutoFit/>
          </a:bodyPr>
          <a:lstStyle/>
          <a:p>
            <a:pPr algn="l">
              <a:lnSpc>
                <a:spcPts val="3187"/>
              </a:lnSpc>
            </a:pPr>
            <a:r>
              <a:rPr lang="en-US" sz="2437" b="true">
                <a:solidFill>
                  <a:srgbClr val="EBEDF0"/>
                </a:solidFill>
                <a:latin typeface="Arimo Bold"/>
                <a:ea typeface="Arimo Bold"/>
                <a:cs typeface="Arimo Bold"/>
                <a:sym typeface="Arimo Bold"/>
              </a:rPr>
              <a:t>Trade-off Balance</a:t>
            </a:r>
          </a:p>
        </p:txBody>
      </p:sp>
      <p:sp>
        <p:nvSpPr>
          <p:cNvPr name="TextBox 29" id="29"/>
          <p:cNvSpPr txBox="true"/>
          <p:nvPr/>
        </p:nvSpPr>
        <p:spPr>
          <a:xfrm rot="0">
            <a:off x="8110090" y="8024365"/>
            <a:ext cx="9011545" cy="961282"/>
          </a:xfrm>
          <a:prstGeom prst="rect">
            <a:avLst/>
          </a:prstGeom>
        </p:spPr>
        <p:txBody>
          <a:bodyPr anchor="t" rtlCol="false" tIns="0" lIns="0" bIns="0" rIns="0">
            <a:spAutoFit/>
          </a:bodyPr>
          <a:lstStyle/>
          <a:p>
            <a:pPr algn="l">
              <a:lnSpc>
                <a:spcPts val="2437"/>
              </a:lnSpc>
            </a:pPr>
            <a:r>
              <a:rPr lang="en-US" sz="1937">
                <a:solidFill>
                  <a:srgbClr val="EBEDF0"/>
                </a:solidFill>
                <a:latin typeface="Arimo"/>
                <a:ea typeface="Arimo"/>
                <a:cs typeface="Arimo"/>
                <a:sym typeface="Arimo"/>
              </a:rPr>
              <a:t>Stronger detection requires more redundancy bits and computational overhead. Engineers must balance reliability requirements with performance constraints.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01620">
                <a:alpha val="90196"/>
              </a:srgbClr>
            </a:solidFill>
          </p:spPr>
        </p:sp>
      </p:grpSp>
      <p:sp>
        <p:nvSpPr>
          <p:cNvPr name="TextBox 6" id="6"/>
          <p:cNvSpPr txBox="true"/>
          <p:nvPr/>
        </p:nvSpPr>
        <p:spPr>
          <a:xfrm rot="0">
            <a:off x="940889" y="1396308"/>
            <a:ext cx="16233134" cy="949823"/>
          </a:xfrm>
          <a:prstGeom prst="rect">
            <a:avLst/>
          </a:prstGeom>
        </p:spPr>
        <p:txBody>
          <a:bodyPr anchor="t" rtlCol="false" tIns="0" lIns="0" bIns="0" rIns="0">
            <a:spAutoFit/>
          </a:bodyPr>
          <a:lstStyle/>
          <a:p>
            <a:pPr algn="l">
              <a:lnSpc>
                <a:spcPts val="6874"/>
              </a:lnSpc>
            </a:pPr>
            <a:r>
              <a:rPr lang="en-US" sz="5250" b="true">
                <a:solidFill>
                  <a:srgbClr val="F2F5FA"/>
                </a:solidFill>
                <a:latin typeface="Arimo Bold"/>
                <a:ea typeface="Arimo Bold"/>
                <a:cs typeface="Arimo Bold"/>
                <a:sym typeface="Arimo Bold"/>
              </a:rPr>
              <a:t>Error Detection Algorithms: Logic and Complexity</a:t>
            </a:r>
          </a:p>
        </p:txBody>
      </p:sp>
      <p:sp>
        <p:nvSpPr>
          <p:cNvPr name="TextBox 7" id="7"/>
          <p:cNvSpPr txBox="true"/>
          <p:nvPr/>
        </p:nvSpPr>
        <p:spPr>
          <a:xfrm rot="0">
            <a:off x="940889" y="2827287"/>
            <a:ext cx="16406222"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Four classical techniques balance detection strength with computational cost differently:</a:t>
            </a:r>
          </a:p>
        </p:txBody>
      </p:sp>
      <p:grpSp>
        <p:nvGrpSpPr>
          <p:cNvPr name="Group 8" id="8"/>
          <p:cNvGrpSpPr/>
          <p:nvPr/>
        </p:nvGrpSpPr>
        <p:grpSpPr>
          <a:xfrm rot="0">
            <a:off x="936127" y="3477968"/>
            <a:ext cx="16415747" cy="4714284"/>
            <a:chOff x="0" y="0"/>
            <a:chExt cx="21887663" cy="6285713"/>
          </a:xfrm>
        </p:grpSpPr>
        <p:sp>
          <p:nvSpPr>
            <p:cNvPr name="Freeform 9" id="9"/>
            <p:cNvSpPr/>
            <p:nvPr/>
          </p:nvSpPr>
          <p:spPr>
            <a:xfrm flipH="false" flipV="false" rot="0">
              <a:off x="0" y="0"/>
              <a:ext cx="21887687" cy="6285611"/>
            </a:xfrm>
            <a:custGeom>
              <a:avLst/>
              <a:gdLst/>
              <a:ahLst/>
              <a:cxnLst/>
              <a:rect r="r" b="b" t="t" l="l"/>
              <a:pathLst>
                <a:path h="6285611" w="21887687">
                  <a:moveTo>
                    <a:pt x="0" y="156845"/>
                  </a:moveTo>
                  <a:cubicBezTo>
                    <a:pt x="0" y="70231"/>
                    <a:pt x="70358" y="0"/>
                    <a:pt x="157099" y="0"/>
                  </a:cubicBezTo>
                  <a:lnTo>
                    <a:pt x="21730588" y="0"/>
                  </a:lnTo>
                  <a:lnTo>
                    <a:pt x="21730588" y="6350"/>
                  </a:lnTo>
                  <a:lnTo>
                    <a:pt x="21730588" y="0"/>
                  </a:lnTo>
                  <a:cubicBezTo>
                    <a:pt x="21817329" y="0"/>
                    <a:pt x="21887687" y="70231"/>
                    <a:pt x="21887687" y="156845"/>
                  </a:cubicBezTo>
                  <a:lnTo>
                    <a:pt x="21881337" y="156845"/>
                  </a:lnTo>
                  <a:lnTo>
                    <a:pt x="21887687" y="156845"/>
                  </a:lnTo>
                  <a:lnTo>
                    <a:pt x="21887687" y="6128766"/>
                  </a:lnTo>
                  <a:lnTo>
                    <a:pt x="21881337" y="6128766"/>
                  </a:lnTo>
                  <a:lnTo>
                    <a:pt x="21887687" y="6128766"/>
                  </a:lnTo>
                  <a:cubicBezTo>
                    <a:pt x="21887687" y="6215380"/>
                    <a:pt x="21817329" y="6285611"/>
                    <a:pt x="21730588" y="6285611"/>
                  </a:cubicBezTo>
                  <a:lnTo>
                    <a:pt x="21730588" y="6279261"/>
                  </a:lnTo>
                  <a:lnTo>
                    <a:pt x="21730588" y="6285611"/>
                  </a:lnTo>
                  <a:lnTo>
                    <a:pt x="157099" y="6285611"/>
                  </a:lnTo>
                  <a:lnTo>
                    <a:pt x="157099" y="6279261"/>
                  </a:lnTo>
                  <a:lnTo>
                    <a:pt x="157099" y="6285611"/>
                  </a:lnTo>
                  <a:cubicBezTo>
                    <a:pt x="70358" y="6285738"/>
                    <a:pt x="0" y="6215507"/>
                    <a:pt x="0" y="6128766"/>
                  </a:cubicBezTo>
                  <a:lnTo>
                    <a:pt x="0" y="156845"/>
                  </a:lnTo>
                  <a:lnTo>
                    <a:pt x="6350" y="156845"/>
                  </a:lnTo>
                  <a:lnTo>
                    <a:pt x="0" y="156845"/>
                  </a:lnTo>
                  <a:moveTo>
                    <a:pt x="12700" y="156845"/>
                  </a:moveTo>
                  <a:lnTo>
                    <a:pt x="12700" y="6128766"/>
                  </a:lnTo>
                  <a:lnTo>
                    <a:pt x="6350" y="6128766"/>
                  </a:lnTo>
                  <a:lnTo>
                    <a:pt x="12700" y="6128766"/>
                  </a:lnTo>
                  <a:cubicBezTo>
                    <a:pt x="12700" y="6208395"/>
                    <a:pt x="77343" y="6272911"/>
                    <a:pt x="157099" y="6272911"/>
                  </a:cubicBezTo>
                  <a:lnTo>
                    <a:pt x="21730588" y="6272911"/>
                  </a:lnTo>
                  <a:cubicBezTo>
                    <a:pt x="21810345" y="6272911"/>
                    <a:pt x="21874987" y="6208395"/>
                    <a:pt x="21874987" y="6128766"/>
                  </a:cubicBezTo>
                  <a:lnTo>
                    <a:pt x="21874987" y="156845"/>
                  </a:lnTo>
                  <a:cubicBezTo>
                    <a:pt x="21874987" y="77216"/>
                    <a:pt x="21810345" y="12700"/>
                    <a:pt x="21730588" y="12700"/>
                  </a:cubicBezTo>
                  <a:lnTo>
                    <a:pt x="157099" y="12700"/>
                  </a:lnTo>
                  <a:lnTo>
                    <a:pt x="157099" y="6350"/>
                  </a:lnTo>
                  <a:lnTo>
                    <a:pt x="157099" y="12700"/>
                  </a:lnTo>
                  <a:cubicBezTo>
                    <a:pt x="77343" y="12700"/>
                    <a:pt x="12700" y="77216"/>
                    <a:pt x="12700" y="156845"/>
                  </a:cubicBezTo>
                  <a:close/>
                </a:path>
              </a:pathLst>
            </a:custGeom>
            <a:solidFill>
              <a:srgbClr val="FFFFFF">
                <a:alpha val="5490"/>
              </a:srgbClr>
            </a:solidFill>
          </p:spPr>
        </p:sp>
      </p:grpSp>
      <p:grpSp>
        <p:nvGrpSpPr>
          <p:cNvPr name="Group 10" id="10"/>
          <p:cNvGrpSpPr/>
          <p:nvPr/>
        </p:nvGrpSpPr>
        <p:grpSpPr>
          <a:xfrm rot="0">
            <a:off x="950414" y="3492256"/>
            <a:ext cx="16387172" cy="1005183"/>
            <a:chOff x="0" y="0"/>
            <a:chExt cx="21849563" cy="1340244"/>
          </a:xfrm>
        </p:grpSpPr>
        <p:sp>
          <p:nvSpPr>
            <p:cNvPr name="Freeform 11" id="11"/>
            <p:cNvSpPr/>
            <p:nvPr/>
          </p:nvSpPr>
          <p:spPr>
            <a:xfrm flipH="false" flipV="false" rot="0">
              <a:off x="0" y="0"/>
              <a:ext cx="21849587" cy="1340231"/>
            </a:xfrm>
            <a:custGeom>
              <a:avLst/>
              <a:gdLst/>
              <a:ahLst/>
              <a:cxnLst/>
              <a:rect r="r" b="b" t="t" l="l"/>
              <a:pathLst>
                <a:path h="1340231" w="21849587">
                  <a:moveTo>
                    <a:pt x="0" y="0"/>
                  </a:moveTo>
                  <a:lnTo>
                    <a:pt x="21849587" y="0"/>
                  </a:lnTo>
                  <a:lnTo>
                    <a:pt x="21849587" y="1340231"/>
                  </a:lnTo>
                  <a:lnTo>
                    <a:pt x="0" y="1340231"/>
                  </a:lnTo>
                  <a:close/>
                </a:path>
              </a:pathLst>
            </a:custGeom>
            <a:solidFill>
              <a:srgbClr val="FFFFFF">
                <a:alpha val="0"/>
              </a:srgbClr>
            </a:solidFill>
          </p:spPr>
        </p:sp>
      </p:grpSp>
      <p:sp>
        <p:nvSpPr>
          <p:cNvPr name="TextBox 12" id="12"/>
          <p:cNvSpPr txBox="true"/>
          <p:nvPr/>
        </p:nvSpPr>
        <p:spPr>
          <a:xfrm rot="0">
            <a:off x="1219352" y="3626053"/>
            <a:ext cx="3554463" cy="368798"/>
          </a:xfrm>
          <a:prstGeom prst="rect">
            <a:avLst/>
          </a:prstGeom>
        </p:spPr>
        <p:txBody>
          <a:bodyPr anchor="t" rtlCol="false" tIns="0" lIns="0" bIns="0" rIns="0">
            <a:spAutoFit/>
          </a:bodyPr>
          <a:lstStyle/>
          <a:p>
            <a:pPr algn="l">
              <a:lnSpc>
                <a:spcPts val="2625"/>
              </a:lnSpc>
            </a:pPr>
            <a:r>
              <a:rPr lang="en-US" sz="2062" b="true">
                <a:solidFill>
                  <a:srgbClr val="EBEDF0"/>
                </a:solidFill>
                <a:latin typeface="Arimo Bold"/>
                <a:ea typeface="Arimo Bold"/>
                <a:cs typeface="Arimo Bold"/>
                <a:sym typeface="Arimo Bold"/>
              </a:rPr>
              <a:t>Algorithm</a:t>
            </a:r>
          </a:p>
        </p:txBody>
      </p:sp>
      <p:sp>
        <p:nvSpPr>
          <p:cNvPr name="TextBox 13" id="13"/>
          <p:cNvSpPr txBox="true"/>
          <p:nvPr/>
        </p:nvSpPr>
        <p:spPr>
          <a:xfrm rot="0">
            <a:off x="5320903" y="3626053"/>
            <a:ext cx="3549701" cy="368798"/>
          </a:xfrm>
          <a:prstGeom prst="rect">
            <a:avLst/>
          </a:prstGeom>
        </p:spPr>
        <p:txBody>
          <a:bodyPr anchor="t" rtlCol="false" tIns="0" lIns="0" bIns="0" rIns="0">
            <a:spAutoFit/>
          </a:bodyPr>
          <a:lstStyle/>
          <a:p>
            <a:pPr algn="l">
              <a:lnSpc>
                <a:spcPts val="2625"/>
              </a:lnSpc>
            </a:pPr>
            <a:r>
              <a:rPr lang="en-US" sz="2062" b="true">
                <a:solidFill>
                  <a:srgbClr val="EBEDF0"/>
                </a:solidFill>
                <a:latin typeface="Arimo Bold"/>
                <a:ea typeface="Arimo Bold"/>
                <a:cs typeface="Arimo Bold"/>
                <a:sym typeface="Arimo Bold"/>
              </a:rPr>
              <a:t>Method</a:t>
            </a:r>
          </a:p>
        </p:txBody>
      </p:sp>
      <p:sp>
        <p:nvSpPr>
          <p:cNvPr name="TextBox 14" id="14"/>
          <p:cNvSpPr txBox="true"/>
          <p:nvPr/>
        </p:nvSpPr>
        <p:spPr>
          <a:xfrm rot="0">
            <a:off x="9417691" y="3626053"/>
            <a:ext cx="1910953" cy="709022"/>
          </a:xfrm>
          <a:prstGeom prst="rect">
            <a:avLst/>
          </a:prstGeom>
        </p:spPr>
        <p:txBody>
          <a:bodyPr anchor="t" rtlCol="false" tIns="0" lIns="0" bIns="0" rIns="0">
            <a:spAutoFit/>
          </a:bodyPr>
          <a:lstStyle/>
          <a:p>
            <a:pPr algn="l">
              <a:lnSpc>
                <a:spcPts val="2625"/>
              </a:lnSpc>
            </a:pPr>
            <a:r>
              <a:rPr lang="en-US" sz="2062" b="true">
                <a:solidFill>
                  <a:srgbClr val="EBEDF0"/>
                </a:solidFill>
                <a:latin typeface="Arimo Bold"/>
                <a:ea typeface="Arimo Bold"/>
                <a:cs typeface="Arimo Bold"/>
                <a:sym typeface="Arimo Bold"/>
              </a:rPr>
              <a:t>Time Complexity</a:t>
            </a:r>
          </a:p>
        </p:txBody>
      </p:sp>
      <p:sp>
        <p:nvSpPr>
          <p:cNvPr name="TextBox 15" id="15"/>
          <p:cNvSpPr txBox="true"/>
          <p:nvPr/>
        </p:nvSpPr>
        <p:spPr>
          <a:xfrm rot="0">
            <a:off x="11875741" y="3626053"/>
            <a:ext cx="1910953" cy="709022"/>
          </a:xfrm>
          <a:prstGeom prst="rect">
            <a:avLst/>
          </a:prstGeom>
        </p:spPr>
        <p:txBody>
          <a:bodyPr anchor="t" rtlCol="false" tIns="0" lIns="0" bIns="0" rIns="0">
            <a:spAutoFit/>
          </a:bodyPr>
          <a:lstStyle/>
          <a:p>
            <a:pPr algn="l">
              <a:lnSpc>
                <a:spcPts val="2625"/>
              </a:lnSpc>
            </a:pPr>
            <a:r>
              <a:rPr lang="en-US" sz="2062" b="true">
                <a:solidFill>
                  <a:srgbClr val="EBEDF0"/>
                </a:solidFill>
                <a:latin typeface="Arimo Bold"/>
                <a:ea typeface="Arimo Bold"/>
                <a:cs typeface="Arimo Bold"/>
                <a:sym typeface="Arimo Bold"/>
              </a:rPr>
              <a:t>Space Complexity</a:t>
            </a:r>
          </a:p>
        </p:txBody>
      </p:sp>
      <p:sp>
        <p:nvSpPr>
          <p:cNvPr name="TextBox 16" id="16"/>
          <p:cNvSpPr txBox="true"/>
          <p:nvPr/>
        </p:nvSpPr>
        <p:spPr>
          <a:xfrm rot="0">
            <a:off x="14333782" y="3626053"/>
            <a:ext cx="2735018" cy="368798"/>
          </a:xfrm>
          <a:prstGeom prst="rect">
            <a:avLst/>
          </a:prstGeom>
        </p:spPr>
        <p:txBody>
          <a:bodyPr anchor="t" rtlCol="false" tIns="0" lIns="0" bIns="0" rIns="0">
            <a:spAutoFit/>
          </a:bodyPr>
          <a:lstStyle/>
          <a:p>
            <a:pPr algn="l">
              <a:lnSpc>
                <a:spcPts val="2625"/>
              </a:lnSpc>
            </a:pPr>
            <a:r>
              <a:rPr lang="en-US" sz="2062" b="true">
                <a:solidFill>
                  <a:srgbClr val="EBEDF0"/>
                </a:solidFill>
                <a:latin typeface="Arimo Bold"/>
                <a:ea typeface="Arimo Bold"/>
                <a:cs typeface="Arimo Bold"/>
                <a:sym typeface="Arimo Bold"/>
              </a:rPr>
              <a:t>Detection Capability</a:t>
            </a:r>
          </a:p>
        </p:txBody>
      </p:sp>
      <p:grpSp>
        <p:nvGrpSpPr>
          <p:cNvPr name="Group 17" id="17"/>
          <p:cNvGrpSpPr/>
          <p:nvPr/>
        </p:nvGrpSpPr>
        <p:grpSpPr>
          <a:xfrm rot="0">
            <a:off x="950414" y="4497438"/>
            <a:ext cx="16387172" cy="664959"/>
            <a:chOff x="0" y="0"/>
            <a:chExt cx="21849563" cy="886612"/>
          </a:xfrm>
        </p:grpSpPr>
        <p:sp>
          <p:nvSpPr>
            <p:cNvPr name="Freeform 18" id="18"/>
            <p:cNvSpPr/>
            <p:nvPr/>
          </p:nvSpPr>
          <p:spPr>
            <a:xfrm flipH="false" flipV="false" rot="0">
              <a:off x="0" y="0"/>
              <a:ext cx="21849587" cy="886587"/>
            </a:xfrm>
            <a:custGeom>
              <a:avLst/>
              <a:gdLst/>
              <a:ahLst/>
              <a:cxnLst/>
              <a:rect r="r" b="b" t="t" l="l"/>
              <a:pathLst>
                <a:path h="886587" w="21849587">
                  <a:moveTo>
                    <a:pt x="0" y="0"/>
                  </a:moveTo>
                  <a:lnTo>
                    <a:pt x="21849587" y="0"/>
                  </a:lnTo>
                  <a:lnTo>
                    <a:pt x="21849587" y="886587"/>
                  </a:lnTo>
                  <a:lnTo>
                    <a:pt x="0" y="886587"/>
                  </a:lnTo>
                  <a:close/>
                </a:path>
              </a:pathLst>
            </a:custGeom>
            <a:solidFill>
              <a:srgbClr val="000000">
                <a:alpha val="0"/>
              </a:srgbClr>
            </a:solidFill>
          </p:spPr>
        </p:sp>
      </p:grpSp>
      <p:sp>
        <p:nvSpPr>
          <p:cNvPr name="TextBox 19" id="19"/>
          <p:cNvSpPr txBox="true"/>
          <p:nvPr/>
        </p:nvSpPr>
        <p:spPr>
          <a:xfrm rot="0">
            <a:off x="1219352" y="4631236"/>
            <a:ext cx="355446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VRC (Parity)</a:t>
            </a:r>
          </a:p>
        </p:txBody>
      </p:sp>
      <p:sp>
        <p:nvSpPr>
          <p:cNvPr name="TextBox 20" id="20"/>
          <p:cNvSpPr txBox="true"/>
          <p:nvPr/>
        </p:nvSpPr>
        <p:spPr>
          <a:xfrm rot="0">
            <a:off x="5320903" y="4631236"/>
            <a:ext cx="3549701"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Single parity bit added</a:t>
            </a:r>
          </a:p>
        </p:txBody>
      </p:sp>
      <p:sp>
        <p:nvSpPr>
          <p:cNvPr name="TextBox 21" id="21"/>
          <p:cNvSpPr txBox="true"/>
          <p:nvPr/>
        </p:nvSpPr>
        <p:spPr>
          <a:xfrm rot="0">
            <a:off x="9417691" y="4631236"/>
            <a:ext cx="191095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O(n)</a:t>
            </a:r>
          </a:p>
        </p:txBody>
      </p:sp>
      <p:sp>
        <p:nvSpPr>
          <p:cNvPr name="TextBox 22" id="22"/>
          <p:cNvSpPr txBox="true"/>
          <p:nvPr/>
        </p:nvSpPr>
        <p:spPr>
          <a:xfrm rot="0">
            <a:off x="11875741" y="4631236"/>
            <a:ext cx="191095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O(1)</a:t>
            </a:r>
          </a:p>
        </p:txBody>
      </p:sp>
      <p:sp>
        <p:nvSpPr>
          <p:cNvPr name="TextBox 23" id="23"/>
          <p:cNvSpPr txBox="true"/>
          <p:nvPr/>
        </p:nvSpPr>
        <p:spPr>
          <a:xfrm rot="0">
            <a:off x="14333782" y="4631236"/>
            <a:ext cx="2735018"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Single-bit errors only</a:t>
            </a:r>
          </a:p>
        </p:txBody>
      </p:sp>
      <p:grpSp>
        <p:nvGrpSpPr>
          <p:cNvPr name="Group 24" id="24"/>
          <p:cNvGrpSpPr/>
          <p:nvPr/>
        </p:nvGrpSpPr>
        <p:grpSpPr>
          <a:xfrm rot="0">
            <a:off x="950414" y="5162398"/>
            <a:ext cx="16387172" cy="1005183"/>
            <a:chOff x="0" y="0"/>
            <a:chExt cx="21849563" cy="1340244"/>
          </a:xfrm>
        </p:grpSpPr>
        <p:sp>
          <p:nvSpPr>
            <p:cNvPr name="Freeform 25" id="25"/>
            <p:cNvSpPr/>
            <p:nvPr/>
          </p:nvSpPr>
          <p:spPr>
            <a:xfrm flipH="false" flipV="false" rot="0">
              <a:off x="0" y="0"/>
              <a:ext cx="21849587" cy="1340231"/>
            </a:xfrm>
            <a:custGeom>
              <a:avLst/>
              <a:gdLst/>
              <a:ahLst/>
              <a:cxnLst/>
              <a:rect r="r" b="b" t="t" l="l"/>
              <a:pathLst>
                <a:path h="1340231" w="21849587">
                  <a:moveTo>
                    <a:pt x="0" y="0"/>
                  </a:moveTo>
                  <a:lnTo>
                    <a:pt x="21849587" y="0"/>
                  </a:lnTo>
                  <a:lnTo>
                    <a:pt x="21849587" y="1340231"/>
                  </a:lnTo>
                  <a:lnTo>
                    <a:pt x="0" y="1340231"/>
                  </a:lnTo>
                  <a:close/>
                </a:path>
              </a:pathLst>
            </a:custGeom>
            <a:solidFill>
              <a:srgbClr val="FFFFFF">
                <a:alpha val="0"/>
              </a:srgbClr>
            </a:solidFill>
          </p:spPr>
        </p:sp>
      </p:grpSp>
      <p:sp>
        <p:nvSpPr>
          <p:cNvPr name="TextBox 26" id="26"/>
          <p:cNvSpPr txBox="true"/>
          <p:nvPr/>
        </p:nvSpPr>
        <p:spPr>
          <a:xfrm rot="0">
            <a:off x="1219352" y="5296195"/>
            <a:ext cx="355446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LRC</a:t>
            </a:r>
          </a:p>
        </p:txBody>
      </p:sp>
      <p:sp>
        <p:nvSpPr>
          <p:cNvPr name="TextBox 27" id="27"/>
          <p:cNvSpPr txBox="true"/>
          <p:nvPr/>
        </p:nvSpPr>
        <p:spPr>
          <a:xfrm rot="0">
            <a:off x="5320903" y="5296195"/>
            <a:ext cx="3549701" cy="709022"/>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Column-wise parity calculation</a:t>
            </a:r>
          </a:p>
        </p:txBody>
      </p:sp>
      <p:sp>
        <p:nvSpPr>
          <p:cNvPr name="TextBox 28" id="28"/>
          <p:cNvSpPr txBox="true"/>
          <p:nvPr/>
        </p:nvSpPr>
        <p:spPr>
          <a:xfrm rot="0">
            <a:off x="9417691" y="5296195"/>
            <a:ext cx="191095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O(n)</a:t>
            </a:r>
          </a:p>
        </p:txBody>
      </p:sp>
      <p:sp>
        <p:nvSpPr>
          <p:cNvPr name="TextBox 29" id="29"/>
          <p:cNvSpPr txBox="true"/>
          <p:nvPr/>
        </p:nvSpPr>
        <p:spPr>
          <a:xfrm rot="0">
            <a:off x="11875741" y="5296195"/>
            <a:ext cx="191095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O(block width)</a:t>
            </a:r>
          </a:p>
        </p:txBody>
      </p:sp>
      <p:sp>
        <p:nvSpPr>
          <p:cNvPr name="TextBox 30" id="30"/>
          <p:cNvSpPr txBox="true"/>
          <p:nvPr/>
        </p:nvSpPr>
        <p:spPr>
          <a:xfrm rot="0">
            <a:off x="14333782" y="5296195"/>
            <a:ext cx="2735018"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Burst error patterns</a:t>
            </a:r>
          </a:p>
        </p:txBody>
      </p:sp>
      <p:grpSp>
        <p:nvGrpSpPr>
          <p:cNvPr name="Group 31" id="31"/>
          <p:cNvGrpSpPr/>
          <p:nvPr/>
        </p:nvGrpSpPr>
        <p:grpSpPr>
          <a:xfrm rot="0">
            <a:off x="950414" y="6167590"/>
            <a:ext cx="16387172" cy="1005183"/>
            <a:chOff x="0" y="0"/>
            <a:chExt cx="21849563" cy="1340244"/>
          </a:xfrm>
        </p:grpSpPr>
        <p:sp>
          <p:nvSpPr>
            <p:cNvPr name="Freeform 32" id="32"/>
            <p:cNvSpPr/>
            <p:nvPr/>
          </p:nvSpPr>
          <p:spPr>
            <a:xfrm flipH="false" flipV="false" rot="0">
              <a:off x="0" y="0"/>
              <a:ext cx="21849587" cy="1340231"/>
            </a:xfrm>
            <a:custGeom>
              <a:avLst/>
              <a:gdLst/>
              <a:ahLst/>
              <a:cxnLst/>
              <a:rect r="r" b="b" t="t" l="l"/>
              <a:pathLst>
                <a:path h="1340231" w="21849587">
                  <a:moveTo>
                    <a:pt x="0" y="0"/>
                  </a:moveTo>
                  <a:lnTo>
                    <a:pt x="21849587" y="0"/>
                  </a:lnTo>
                  <a:lnTo>
                    <a:pt x="21849587" y="1340231"/>
                  </a:lnTo>
                  <a:lnTo>
                    <a:pt x="0" y="1340231"/>
                  </a:lnTo>
                  <a:close/>
                </a:path>
              </a:pathLst>
            </a:custGeom>
            <a:solidFill>
              <a:srgbClr val="000000">
                <a:alpha val="0"/>
              </a:srgbClr>
            </a:solidFill>
          </p:spPr>
        </p:sp>
      </p:grpSp>
      <p:sp>
        <p:nvSpPr>
          <p:cNvPr name="TextBox 33" id="33"/>
          <p:cNvSpPr txBox="true"/>
          <p:nvPr/>
        </p:nvSpPr>
        <p:spPr>
          <a:xfrm rot="0">
            <a:off x="1219352" y="6301378"/>
            <a:ext cx="355446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CRC</a:t>
            </a:r>
          </a:p>
        </p:txBody>
      </p:sp>
      <p:sp>
        <p:nvSpPr>
          <p:cNvPr name="TextBox 34" id="34"/>
          <p:cNvSpPr txBox="true"/>
          <p:nvPr/>
        </p:nvSpPr>
        <p:spPr>
          <a:xfrm rot="0">
            <a:off x="5320903" y="6301378"/>
            <a:ext cx="3549701"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Polynomial division (mod-2)</a:t>
            </a:r>
          </a:p>
        </p:txBody>
      </p:sp>
      <p:sp>
        <p:nvSpPr>
          <p:cNvPr name="TextBox 35" id="35"/>
          <p:cNvSpPr txBox="true"/>
          <p:nvPr/>
        </p:nvSpPr>
        <p:spPr>
          <a:xfrm rot="0">
            <a:off x="9417691" y="6301378"/>
            <a:ext cx="191095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O(n × k)</a:t>
            </a:r>
          </a:p>
        </p:txBody>
      </p:sp>
      <p:sp>
        <p:nvSpPr>
          <p:cNvPr name="TextBox 36" id="36"/>
          <p:cNvSpPr txBox="true"/>
          <p:nvPr/>
        </p:nvSpPr>
        <p:spPr>
          <a:xfrm rot="0">
            <a:off x="11875741" y="6301378"/>
            <a:ext cx="191095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O(k)</a:t>
            </a:r>
          </a:p>
        </p:txBody>
      </p:sp>
      <p:sp>
        <p:nvSpPr>
          <p:cNvPr name="TextBox 37" id="37"/>
          <p:cNvSpPr txBox="true"/>
          <p:nvPr/>
        </p:nvSpPr>
        <p:spPr>
          <a:xfrm rot="0">
            <a:off x="14333782" y="6301378"/>
            <a:ext cx="2735018" cy="709022"/>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Very high (Ethernet standard)</a:t>
            </a:r>
          </a:p>
        </p:txBody>
      </p:sp>
      <p:grpSp>
        <p:nvGrpSpPr>
          <p:cNvPr name="Group 38" id="38"/>
          <p:cNvGrpSpPr/>
          <p:nvPr/>
        </p:nvGrpSpPr>
        <p:grpSpPr>
          <a:xfrm rot="0">
            <a:off x="950414" y="7172773"/>
            <a:ext cx="16387172" cy="1005183"/>
            <a:chOff x="0" y="0"/>
            <a:chExt cx="21849563" cy="1340244"/>
          </a:xfrm>
        </p:grpSpPr>
        <p:sp>
          <p:nvSpPr>
            <p:cNvPr name="Freeform 39" id="39"/>
            <p:cNvSpPr/>
            <p:nvPr/>
          </p:nvSpPr>
          <p:spPr>
            <a:xfrm flipH="false" flipV="false" rot="0">
              <a:off x="0" y="0"/>
              <a:ext cx="21849587" cy="1340231"/>
            </a:xfrm>
            <a:custGeom>
              <a:avLst/>
              <a:gdLst/>
              <a:ahLst/>
              <a:cxnLst/>
              <a:rect r="r" b="b" t="t" l="l"/>
              <a:pathLst>
                <a:path h="1340231" w="21849587">
                  <a:moveTo>
                    <a:pt x="0" y="0"/>
                  </a:moveTo>
                  <a:lnTo>
                    <a:pt x="21849587" y="0"/>
                  </a:lnTo>
                  <a:lnTo>
                    <a:pt x="21849587" y="1340231"/>
                  </a:lnTo>
                  <a:lnTo>
                    <a:pt x="0" y="1340231"/>
                  </a:lnTo>
                  <a:close/>
                </a:path>
              </a:pathLst>
            </a:custGeom>
            <a:solidFill>
              <a:srgbClr val="FFFFFF">
                <a:alpha val="0"/>
              </a:srgbClr>
            </a:solidFill>
          </p:spPr>
        </p:sp>
      </p:grpSp>
      <p:sp>
        <p:nvSpPr>
          <p:cNvPr name="TextBox 40" id="40"/>
          <p:cNvSpPr txBox="true"/>
          <p:nvPr/>
        </p:nvSpPr>
        <p:spPr>
          <a:xfrm rot="0">
            <a:off x="1219352" y="7306570"/>
            <a:ext cx="355446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Checksum</a:t>
            </a:r>
          </a:p>
        </p:txBody>
      </p:sp>
      <p:sp>
        <p:nvSpPr>
          <p:cNvPr name="TextBox 41" id="41"/>
          <p:cNvSpPr txBox="true"/>
          <p:nvPr/>
        </p:nvSpPr>
        <p:spPr>
          <a:xfrm rot="0">
            <a:off x="5320903" y="7306570"/>
            <a:ext cx="3549701"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1's complement sum</a:t>
            </a:r>
          </a:p>
        </p:txBody>
      </p:sp>
      <p:sp>
        <p:nvSpPr>
          <p:cNvPr name="TextBox 42" id="42"/>
          <p:cNvSpPr txBox="true"/>
          <p:nvPr/>
        </p:nvSpPr>
        <p:spPr>
          <a:xfrm rot="0">
            <a:off x="9417691" y="7306570"/>
            <a:ext cx="191095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O(n)</a:t>
            </a:r>
          </a:p>
        </p:txBody>
      </p:sp>
      <p:sp>
        <p:nvSpPr>
          <p:cNvPr name="TextBox 43" id="43"/>
          <p:cNvSpPr txBox="true"/>
          <p:nvPr/>
        </p:nvSpPr>
        <p:spPr>
          <a:xfrm rot="0">
            <a:off x="11875741" y="7306570"/>
            <a:ext cx="1910953" cy="368798"/>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O(1)</a:t>
            </a:r>
          </a:p>
        </p:txBody>
      </p:sp>
      <p:sp>
        <p:nvSpPr>
          <p:cNvPr name="TextBox 44" id="44"/>
          <p:cNvSpPr txBox="true"/>
          <p:nvPr/>
        </p:nvSpPr>
        <p:spPr>
          <a:xfrm rot="0">
            <a:off x="14333782" y="7306570"/>
            <a:ext cx="2735018" cy="709022"/>
          </a:xfrm>
          <a:prstGeom prst="rect">
            <a:avLst/>
          </a:prstGeom>
        </p:spPr>
        <p:txBody>
          <a:bodyPr anchor="t" rtlCol="false" tIns="0" lIns="0" bIns="0" rIns="0">
            <a:spAutoFit/>
          </a:bodyPr>
          <a:lstStyle/>
          <a:p>
            <a:pPr algn="l">
              <a:lnSpc>
                <a:spcPts val="2625"/>
              </a:lnSpc>
            </a:pPr>
            <a:r>
              <a:rPr lang="en-US" sz="2062">
                <a:solidFill>
                  <a:srgbClr val="EBEDF0"/>
                </a:solidFill>
                <a:latin typeface="Arimo"/>
                <a:ea typeface="Arimo"/>
                <a:cs typeface="Arimo"/>
                <a:sym typeface="Arimo"/>
              </a:rPr>
              <a:t>Good for random errors</a:t>
            </a:r>
          </a:p>
        </p:txBody>
      </p:sp>
      <p:sp>
        <p:nvSpPr>
          <p:cNvPr name="TextBox 45" id="45"/>
          <p:cNvSpPr txBox="true"/>
          <p:nvPr/>
        </p:nvSpPr>
        <p:spPr>
          <a:xfrm rot="0">
            <a:off x="940889" y="8445551"/>
            <a:ext cx="16406222" cy="368798"/>
          </a:xfrm>
          <a:prstGeom prst="rect">
            <a:avLst/>
          </a:prstGeom>
        </p:spPr>
        <p:txBody>
          <a:bodyPr anchor="t" rtlCol="false" tIns="0" lIns="0" bIns="0" rIns="0">
            <a:spAutoFit/>
          </a:bodyPr>
          <a:lstStyle/>
          <a:p>
            <a:pPr algn="l">
              <a:lnSpc>
                <a:spcPts val="2625"/>
              </a:lnSpc>
            </a:pPr>
            <a:r>
              <a:rPr lang="en-US" sz="2062" b="true">
                <a:solidFill>
                  <a:srgbClr val="EBEDF0"/>
                </a:solidFill>
                <a:latin typeface="Arimo Bold"/>
                <a:ea typeface="Arimo Bold"/>
                <a:cs typeface="Arimo Bold"/>
                <a:sym typeface="Arimo Bold"/>
              </a:rPr>
              <a:t>Key insight:</a:t>
            </a:r>
            <a:r>
              <a:rPr lang="en-US" sz="2062">
                <a:solidFill>
                  <a:srgbClr val="EBEDF0"/>
                </a:solidFill>
                <a:latin typeface="Arimo"/>
                <a:ea typeface="Arimo"/>
                <a:cs typeface="Arimo"/>
                <a:sym typeface="Arimo"/>
              </a:rPr>
              <a:t> CRC provides strongest detection at higher computational cost, making it ideal for hardware implementations.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1905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01620">
                <a:alpha val="90196"/>
              </a:srgbClr>
            </a:solidFill>
          </p:spPr>
        </p:sp>
      </p:grpSp>
      <p:sp>
        <p:nvSpPr>
          <p:cNvPr name="TextBox 6" id="6"/>
          <p:cNvSpPr txBox="true"/>
          <p:nvPr/>
        </p:nvSpPr>
        <p:spPr>
          <a:xfrm rot="0">
            <a:off x="992238" y="959053"/>
            <a:ext cx="12678966" cy="1007116"/>
          </a:xfrm>
          <a:prstGeom prst="rect">
            <a:avLst/>
          </a:prstGeom>
        </p:spPr>
        <p:txBody>
          <a:bodyPr anchor="t" rtlCol="false" tIns="0" lIns="0" bIns="0" rIns="0">
            <a:spAutoFit/>
          </a:bodyPr>
          <a:lstStyle/>
          <a:p>
            <a:pPr algn="l">
              <a:lnSpc>
                <a:spcPts val="7250"/>
              </a:lnSpc>
            </a:pPr>
            <a:r>
              <a:rPr lang="en-US" sz="5562" b="true">
                <a:solidFill>
                  <a:srgbClr val="F2F5FA"/>
                </a:solidFill>
                <a:latin typeface="Arimo Bold"/>
                <a:ea typeface="Arimo Bold"/>
                <a:cs typeface="Arimo Bold"/>
                <a:sym typeface="Arimo Bold"/>
              </a:rPr>
              <a:t>How CRC Works: Polynomial Division</a:t>
            </a:r>
          </a:p>
        </p:txBody>
      </p:sp>
      <p:sp>
        <p:nvSpPr>
          <p:cNvPr name="TextBox 7" id="7"/>
          <p:cNvSpPr txBox="true"/>
          <p:nvPr/>
        </p:nvSpPr>
        <p:spPr>
          <a:xfrm rot="0">
            <a:off x="992238" y="3098749"/>
            <a:ext cx="4426591" cy="517769"/>
          </a:xfrm>
          <a:prstGeom prst="rect">
            <a:avLst/>
          </a:prstGeom>
        </p:spPr>
        <p:txBody>
          <a:bodyPr anchor="t" rtlCol="false" tIns="0" lIns="0" bIns="0" rIns="0">
            <a:spAutoFit/>
          </a:bodyPr>
          <a:lstStyle/>
          <a:p>
            <a:pPr algn="l">
              <a:lnSpc>
                <a:spcPts val="3625"/>
              </a:lnSpc>
            </a:pPr>
            <a:r>
              <a:rPr lang="en-US" sz="2750" b="true">
                <a:solidFill>
                  <a:srgbClr val="F2F5FA"/>
                </a:solidFill>
                <a:latin typeface="Arimo Bold"/>
                <a:ea typeface="Arimo Bold"/>
                <a:cs typeface="Arimo Bold"/>
                <a:sym typeface="Arimo Bold"/>
              </a:rPr>
              <a:t>Mathematical Foundation</a:t>
            </a:r>
          </a:p>
        </p:txBody>
      </p:sp>
      <p:sp>
        <p:nvSpPr>
          <p:cNvPr name="TextBox 8" id="8"/>
          <p:cNvSpPr txBox="true"/>
          <p:nvPr/>
        </p:nvSpPr>
        <p:spPr>
          <a:xfrm rot="0">
            <a:off x="992238" y="3861940"/>
            <a:ext cx="5256457" cy="1880597"/>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CRC treats bit sequences as polynomial coefficients. The sender divides data by a generator polynomial using modulo-2 arithmetic (XOR operations). The remainder becomes the checksum.</a:t>
            </a:r>
          </a:p>
        </p:txBody>
      </p:sp>
      <p:sp>
        <p:nvSpPr>
          <p:cNvPr name="TextBox 9" id="9"/>
          <p:cNvSpPr txBox="true"/>
          <p:nvPr/>
        </p:nvSpPr>
        <p:spPr>
          <a:xfrm rot="0">
            <a:off x="992238" y="5959526"/>
            <a:ext cx="5256457" cy="406603"/>
          </a:xfrm>
          <a:prstGeom prst="rect">
            <a:avLst/>
          </a:prstGeom>
        </p:spPr>
        <p:txBody>
          <a:bodyPr anchor="t" rtlCol="false" tIns="0" lIns="0" bIns="0" rIns="0">
            <a:spAutoFit/>
          </a:bodyPr>
          <a:lstStyle/>
          <a:p>
            <a:pPr algn="l">
              <a:lnSpc>
                <a:spcPts val="2875"/>
              </a:lnSpc>
            </a:pPr>
            <a:r>
              <a:rPr lang="en-US" sz="2187" b="true">
                <a:solidFill>
                  <a:srgbClr val="EBEDF0"/>
                </a:solidFill>
                <a:latin typeface="Arimo Bold"/>
                <a:ea typeface="Arimo Bold"/>
                <a:cs typeface="Arimo Bold"/>
                <a:sym typeface="Arimo Bold"/>
              </a:rPr>
              <a:t>Properties:</a:t>
            </a:r>
          </a:p>
        </p:txBody>
      </p:sp>
      <p:sp>
        <p:nvSpPr>
          <p:cNvPr name="TextBox 10" id="10"/>
          <p:cNvSpPr txBox="true"/>
          <p:nvPr/>
        </p:nvSpPr>
        <p:spPr>
          <a:xfrm rot="0">
            <a:off x="992238" y="6583118"/>
            <a:ext cx="5256457" cy="1881073"/>
          </a:xfrm>
          <a:prstGeom prst="rect">
            <a:avLst/>
          </a:prstGeom>
        </p:spPr>
        <p:txBody>
          <a:bodyPr anchor="t" rtlCol="false" tIns="0" lIns="0" bIns="0" rIns="0">
            <a:spAutoFit/>
          </a:bodyPr>
          <a:lstStyle/>
          <a:p>
            <a:pPr algn="l" marL="329902" indent="-164951" lvl="1">
              <a:lnSpc>
                <a:spcPts val="2875"/>
              </a:lnSpc>
              <a:buFont typeface="Arial"/>
              <a:buChar char="•"/>
            </a:pPr>
            <a:r>
              <a:rPr lang="en-US" sz="2187">
                <a:solidFill>
                  <a:srgbClr val="EBEDF0"/>
                </a:solidFill>
                <a:latin typeface="Arimo"/>
                <a:ea typeface="Arimo"/>
                <a:cs typeface="Arimo"/>
                <a:sym typeface="Arimo"/>
              </a:rPr>
              <a:t>No carry propagation in XOR</a:t>
            </a:r>
          </a:p>
          <a:p>
            <a:pPr algn="l" marL="329902" indent="-164951" lvl="1">
              <a:lnSpc>
                <a:spcPts val="2875"/>
              </a:lnSpc>
              <a:buFont typeface="Arial"/>
              <a:buChar char="•"/>
            </a:pPr>
            <a:r>
              <a:rPr lang="en-US" sz="2187">
                <a:solidFill>
                  <a:srgbClr val="EBEDF0"/>
                </a:solidFill>
                <a:latin typeface="Arimo"/>
                <a:ea typeface="Arimo"/>
                <a:cs typeface="Arimo"/>
                <a:sym typeface="Arimo"/>
              </a:rPr>
              <a:t>Efficient hardware implementation with shift registers</a:t>
            </a:r>
          </a:p>
          <a:p>
            <a:pPr algn="l" marL="329902" indent="-164951" lvl="1">
              <a:lnSpc>
                <a:spcPts val="2875"/>
              </a:lnSpc>
              <a:buFont typeface="Arial"/>
              <a:buChar char="•"/>
            </a:pPr>
            <a:r>
              <a:rPr lang="en-US" sz="2187">
                <a:solidFill>
                  <a:srgbClr val="EBEDF0"/>
                </a:solidFill>
                <a:latin typeface="Arimo"/>
                <a:ea typeface="Arimo"/>
                <a:cs typeface="Arimo"/>
                <a:sym typeface="Arimo"/>
              </a:rPr>
              <a:t>Detects all odd-bit errors and most burst errors</a:t>
            </a:r>
          </a:p>
        </p:txBody>
      </p:sp>
      <p:grpSp>
        <p:nvGrpSpPr>
          <p:cNvPr name="Group 11" id="11"/>
          <p:cNvGrpSpPr/>
          <p:nvPr/>
        </p:nvGrpSpPr>
        <p:grpSpPr>
          <a:xfrm rot="0">
            <a:off x="6949973" y="2710310"/>
            <a:ext cx="10355161" cy="6212977"/>
            <a:chOff x="0" y="0"/>
            <a:chExt cx="13806881" cy="8283969"/>
          </a:xfrm>
        </p:grpSpPr>
        <p:sp>
          <p:nvSpPr>
            <p:cNvPr name="Freeform 12" id="12" descr="preencoded.png"/>
            <p:cNvSpPr/>
            <p:nvPr/>
          </p:nvSpPr>
          <p:spPr>
            <a:xfrm flipH="false" flipV="false" rot="0">
              <a:off x="0" y="0"/>
              <a:ext cx="13806932" cy="8283956"/>
            </a:xfrm>
            <a:custGeom>
              <a:avLst/>
              <a:gdLst/>
              <a:ahLst/>
              <a:cxnLst/>
              <a:rect r="r" b="b" t="t" l="l"/>
              <a:pathLst>
                <a:path h="8283956" w="13806932">
                  <a:moveTo>
                    <a:pt x="0" y="0"/>
                  </a:moveTo>
                  <a:lnTo>
                    <a:pt x="13806932" y="0"/>
                  </a:lnTo>
                  <a:lnTo>
                    <a:pt x="13806932" y="8283956"/>
                  </a:lnTo>
                  <a:lnTo>
                    <a:pt x="0" y="8283956"/>
                  </a:lnTo>
                  <a:lnTo>
                    <a:pt x="0" y="0"/>
                  </a:lnTo>
                  <a:close/>
                </a:path>
              </a:pathLst>
            </a:custGeom>
            <a:blipFill>
              <a:blip r:embed="rId4"/>
              <a:stretch>
                <a:fillRect l="-14" t="0" r="-14"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01620">
                <a:alpha val="90196"/>
              </a:srgbClr>
            </a:solidFill>
          </p:spPr>
        </p:sp>
      </p:grpSp>
      <p:sp>
        <p:nvSpPr>
          <p:cNvPr name="TextBox 6" id="6"/>
          <p:cNvSpPr txBox="true"/>
          <p:nvPr/>
        </p:nvSpPr>
        <p:spPr>
          <a:xfrm rot="0">
            <a:off x="992238" y="838352"/>
            <a:ext cx="13370719" cy="1007116"/>
          </a:xfrm>
          <a:prstGeom prst="rect">
            <a:avLst/>
          </a:prstGeom>
        </p:spPr>
        <p:txBody>
          <a:bodyPr anchor="t" rtlCol="false" tIns="0" lIns="0" bIns="0" rIns="0">
            <a:spAutoFit/>
          </a:bodyPr>
          <a:lstStyle/>
          <a:p>
            <a:pPr algn="l">
              <a:lnSpc>
                <a:spcPts val="7250"/>
              </a:lnSpc>
            </a:pPr>
            <a:r>
              <a:rPr lang="en-US" sz="5562" b="true">
                <a:solidFill>
                  <a:srgbClr val="F2F5FA"/>
                </a:solidFill>
                <a:latin typeface="Arimo Bold"/>
                <a:ea typeface="Arimo Bold"/>
                <a:cs typeface="Arimo Bold"/>
                <a:sym typeface="Arimo Bold"/>
              </a:rPr>
              <a:t>Step-by-Step Execution: CRC Example</a:t>
            </a:r>
          </a:p>
        </p:txBody>
      </p:sp>
      <p:sp>
        <p:nvSpPr>
          <p:cNvPr name="TextBox 7" id="7"/>
          <p:cNvSpPr txBox="true"/>
          <p:nvPr/>
        </p:nvSpPr>
        <p:spPr>
          <a:xfrm rot="0">
            <a:off x="992238" y="2374402"/>
            <a:ext cx="16303523" cy="416128"/>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Worked example with data bits 110101 and generator polynomial 1001:</a:t>
            </a:r>
          </a:p>
        </p:txBody>
      </p:sp>
      <p:sp>
        <p:nvSpPr>
          <p:cNvPr name="TextBox 8" id="8"/>
          <p:cNvSpPr txBox="true"/>
          <p:nvPr/>
        </p:nvSpPr>
        <p:spPr>
          <a:xfrm rot="0">
            <a:off x="992238" y="3071365"/>
            <a:ext cx="283521" cy="406603"/>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01</a:t>
            </a:r>
          </a:p>
        </p:txBody>
      </p:sp>
      <p:grpSp>
        <p:nvGrpSpPr>
          <p:cNvPr name="Group 9" id="9"/>
          <p:cNvGrpSpPr/>
          <p:nvPr/>
        </p:nvGrpSpPr>
        <p:grpSpPr>
          <a:xfrm rot="0">
            <a:off x="992238" y="3567408"/>
            <a:ext cx="8009934" cy="38100"/>
            <a:chOff x="0" y="0"/>
            <a:chExt cx="10679913" cy="50800"/>
          </a:xfrm>
        </p:grpSpPr>
        <p:sp>
          <p:nvSpPr>
            <p:cNvPr name="Freeform 10" id="10" descr="preencoded.png"/>
            <p:cNvSpPr/>
            <p:nvPr/>
          </p:nvSpPr>
          <p:spPr>
            <a:xfrm flipH="false" flipV="false" rot="0">
              <a:off x="0" y="0"/>
              <a:ext cx="10679938" cy="50800"/>
            </a:xfrm>
            <a:custGeom>
              <a:avLst/>
              <a:gdLst/>
              <a:ahLst/>
              <a:cxnLst/>
              <a:rect r="r" b="b" t="t" l="l"/>
              <a:pathLst>
                <a:path h="50800" w="10679938">
                  <a:moveTo>
                    <a:pt x="0" y="0"/>
                  </a:moveTo>
                  <a:lnTo>
                    <a:pt x="10679938" y="0"/>
                  </a:lnTo>
                  <a:lnTo>
                    <a:pt x="10679938" y="50800"/>
                  </a:lnTo>
                  <a:lnTo>
                    <a:pt x="0" y="50800"/>
                  </a:lnTo>
                  <a:lnTo>
                    <a:pt x="0" y="0"/>
                  </a:lnTo>
                  <a:close/>
                </a:path>
              </a:pathLst>
            </a:custGeom>
            <a:blipFill>
              <a:blip r:embed="rId4"/>
              <a:stretch>
                <a:fillRect l="-3" t="0" r="-3" b="0"/>
              </a:stretch>
            </a:blipFill>
          </p:spPr>
        </p:sp>
      </p:grpSp>
      <p:sp>
        <p:nvSpPr>
          <p:cNvPr name="TextBox 11" id="11"/>
          <p:cNvSpPr txBox="true"/>
          <p:nvPr/>
        </p:nvSpPr>
        <p:spPr>
          <a:xfrm rot="0">
            <a:off x="992238" y="3728142"/>
            <a:ext cx="3544043" cy="517769"/>
          </a:xfrm>
          <a:prstGeom prst="rect">
            <a:avLst/>
          </a:prstGeom>
        </p:spPr>
        <p:txBody>
          <a:bodyPr anchor="t" rtlCol="false" tIns="0" lIns="0" bIns="0" rIns="0">
            <a:spAutoFit/>
          </a:bodyPr>
          <a:lstStyle/>
          <a:p>
            <a:pPr algn="l">
              <a:lnSpc>
                <a:spcPts val="3625"/>
              </a:lnSpc>
            </a:pPr>
            <a:r>
              <a:rPr lang="en-US" sz="2750" b="true">
                <a:solidFill>
                  <a:srgbClr val="EBEDF0"/>
                </a:solidFill>
                <a:latin typeface="Arimo Bold"/>
                <a:ea typeface="Arimo Bold"/>
                <a:cs typeface="Arimo Bold"/>
                <a:sym typeface="Arimo Bold"/>
              </a:rPr>
              <a:t>Append Zeros</a:t>
            </a:r>
          </a:p>
        </p:txBody>
      </p:sp>
      <p:sp>
        <p:nvSpPr>
          <p:cNvPr name="TextBox 12" id="12"/>
          <p:cNvSpPr txBox="true"/>
          <p:nvPr/>
        </p:nvSpPr>
        <p:spPr>
          <a:xfrm rot="0">
            <a:off x="992238" y="4377928"/>
            <a:ext cx="8009934" cy="784622"/>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Add (k-1) zeros to data: 110101000 (3 zeros for 4-bit generator)</a:t>
            </a:r>
          </a:p>
        </p:txBody>
      </p:sp>
      <p:sp>
        <p:nvSpPr>
          <p:cNvPr name="TextBox 13" id="13"/>
          <p:cNvSpPr txBox="true"/>
          <p:nvPr/>
        </p:nvSpPr>
        <p:spPr>
          <a:xfrm rot="0">
            <a:off x="9285684" y="3071365"/>
            <a:ext cx="283521" cy="406603"/>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02</a:t>
            </a:r>
          </a:p>
        </p:txBody>
      </p:sp>
      <p:grpSp>
        <p:nvGrpSpPr>
          <p:cNvPr name="Group 14" id="14"/>
          <p:cNvGrpSpPr/>
          <p:nvPr/>
        </p:nvGrpSpPr>
        <p:grpSpPr>
          <a:xfrm rot="0">
            <a:off x="9285684" y="3595840"/>
            <a:ext cx="8010077" cy="38100"/>
            <a:chOff x="0" y="0"/>
            <a:chExt cx="10680103" cy="50800"/>
          </a:xfrm>
        </p:grpSpPr>
        <p:sp>
          <p:nvSpPr>
            <p:cNvPr name="Freeform 15" id="15" descr="preencoded.png"/>
            <p:cNvSpPr/>
            <p:nvPr/>
          </p:nvSpPr>
          <p:spPr>
            <a:xfrm flipH="false" flipV="false" rot="0">
              <a:off x="0" y="0"/>
              <a:ext cx="10680065" cy="50800"/>
            </a:xfrm>
            <a:custGeom>
              <a:avLst/>
              <a:gdLst/>
              <a:ahLst/>
              <a:cxnLst/>
              <a:rect r="r" b="b" t="t" l="l"/>
              <a:pathLst>
                <a:path h="50800" w="10680065">
                  <a:moveTo>
                    <a:pt x="0" y="0"/>
                  </a:moveTo>
                  <a:lnTo>
                    <a:pt x="10680065" y="0"/>
                  </a:lnTo>
                  <a:lnTo>
                    <a:pt x="10680065" y="50800"/>
                  </a:lnTo>
                  <a:lnTo>
                    <a:pt x="0" y="50800"/>
                  </a:lnTo>
                  <a:lnTo>
                    <a:pt x="0" y="0"/>
                  </a:lnTo>
                  <a:close/>
                </a:path>
              </a:pathLst>
            </a:custGeom>
            <a:blipFill>
              <a:blip r:embed="rId4"/>
              <a:stretch>
                <a:fillRect l="-2" t="0" r="-3" b="0"/>
              </a:stretch>
            </a:blipFill>
          </p:spPr>
        </p:sp>
      </p:grpSp>
      <p:sp>
        <p:nvSpPr>
          <p:cNvPr name="TextBox 16" id="16"/>
          <p:cNvSpPr txBox="true"/>
          <p:nvPr/>
        </p:nvSpPr>
        <p:spPr>
          <a:xfrm rot="0">
            <a:off x="9285684" y="3728142"/>
            <a:ext cx="3544043" cy="517769"/>
          </a:xfrm>
          <a:prstGeom prst="rect">
            <a:avLst/>
          </a:prstGeom>
        </p:spPr>
        <p:txBody>
          <a:bodyPr anchor="t" rtlCol="false" tIns="0" lIns="0" bIns="0" rIns="0">
            <a:spAutoFit/>
          </a:bodyPr>
          <a:lstStyle/>
          <a:p>
            <a:pPr algn="l">
              <a:lnSpc>
                <a:spcPts val="3625"/>
              </a:lnSpc>
            </a:pPr>
            <a:r>
              <a:rPr lang="en-US" sz="2750" b="true">
                <a:solidFill>
                  <a:srgbClr val="EBEDF0"/>
                </a:solidFill>
                <a:latin typeface="Arimo Bold"/>
                <a:ea typeface="Arimo Bold"/>
                <a:cs typeface="Arimo Bold"/>
                <a:sym typeface="Arimo Bold"/>
              </a:rPr>
              <a:t>Modulo-2 Division</a:t>
            </a:r>
          </a:p>
        </p:txBody>
      </p:sp>
      <p:sp>
        <p:nvSpPr>
          <p:cNvPr name="TextBox 17" id="17"/>
          <p:cNvSpPr txBox="true"/>
          <p:nvPr/>
        </p:nvSpPr>
        <p:spPr>
          <a:xfrm rot="0">
            <a:off x="9285684" y="4377928"/>
            <a:ext cx="8010077" cy="416128"/>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Perform XOR-based division using generator polynomial 1001</a:t>
            </a:r>
          </a:p>
        </p:txBody>
      </p:sp>
      <p:sp>
        <p:nvSpPr>
          <p:cNvPr name="TextBox 18" id="18"/>
          <p:cNvSpPr txBox="true"/>
          <p:nvPr/>
        </p:nvSpPr>
        <p:spPr>
          <a:xfrm rot="0">
            <a:off x="992238" y="5620493"/>
            <a:ext cx="283521" cy="406603"/>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03</a:t>
            </a:r>
          </a:p>
        </p:txBody>
      </p:sp>
      <p:grpSp>
        <p:nvGrpSpPr>
          <p:cNvPr name="Group 19" id="19"/>
          <p:cNvGrpSpPr/>
          <p:nvPr/>
        </p:nvGrpSpPr>
        <p:grpSpPr>
          <a:xfrm rot="0">
            <a:off x="992238" y="6088266"/>
            <a:ext cx="8009934" cy="38100"/>
            <a:chOff x="0" y="0"/>
            <a:chExt cx="10679913" cy="50800"/>
          </a:xfrm>
        </p:grpSpPr>
        <p:sp>
          <p:nvSpPr>
            <p:cNvPr name="Freeform 20" id="20" descr="preencoded.png"/>
            <p:cNvSpPr/>
            <p:nvPr/>
          </p:nvSpPr>
          <p:spPr>
            <a:xfrm flipH="false" flipV="false" rot="0">
              <a:off x="0" y="0"/>
              <a:ext cx="10679938" cy="50800"/>
            </a:xfrm>
            <a:custGeom>
              <a:avLst/>
              <a:gdLst/>
              <a:ahLst/>
              <a:cxnLst/>
              <a:rect r="r" b="b" t="t" l="l"/>
              <a:pathLst>
                <a:path h="50800" w="10679938">
                  <a:moveTo>
                    <a:pt x="0" y="0"/>
                  </a:moveTo>
                  <a:lnTo>
                    <a:pt x="10679938" y="0"/>
                  </a:lnTo>
                  <a:lnTo>
                    <a:pt x="10679938" y="50800"/>
                  </a:lnTo>
                  <a:lnTo>
                    <a:pt x="0" y="50800"/>
                  </a:lnTo>
                  <a:lnTo>
                    <a:pt x="0" y="0"/>
                  </a:lnTo>
                  <a:close/>
                </a:path>
              </a:pathLst>
            </a:custGeom>
            <a:blipFill>
              <a:blip r:embed="rId4"/>
              <a:stretch>
                <a:fillRect l="-3" t="0" r="-3" b="0"/>
              </a:stretch>
            </a:blipFill>
          </p:spPr>
        </p:sp>
      </p:grpSp>
      <p:sp>
        <p:nvSpPr>
          <p:cNvPr name="TextBox 21" id="21"/>
          <p:cNvSpPr txBox="true"/>
          <p:nvPr/>
        </p:nvSpPr>
        <p:spPr>
          <a:xfrm rot="0">
            <a:off x="992238" y="6277270"/>
            <a:ext cx="3621586" cy="517769"/>
          </a:xfrm>
          <a:prstGeom prst="rect">
            <a:avLst/>
          </a:prstGeom>
        </p:spPr>
        <p:txBody>
          <a:bodyPr anchor="t" rtlCol="false" tIns="0" lIns="0" bIns="0" rIns="0">
            <a:spAutoFit/>
          </a:bodyPr>
          <a:lstStyle/>
          <a:p>
            <a:pPr algn="l">
              <a:lnSpc>
                <a:spcPts val="3625"/>
              </a:lnSpc>
            </a:pPr>
            <a:r>
              <a:rPr lang="en-US" sz="2750" b="true">
                <a:solidFill>
                  <a:srgbClr val="EBEDF0"/>
                </a:solidFill>
                <a:latin typeface="Arimo Bold"/>
                <a:ea typeface="Arimo Bold"/>
                <a:cs typeface="Arimo Bold"/>
                <a:sym typeface="Arimo Bold"/>
              </a:rPr>
              <a:t>Calculate Remainder</a:t>
            </a:r>
          </a:p>
        </p:txBody>
      </p:sp>
      <p:sp>
        <p:nvSpPr>
          <p:cNvPr name="TextBox 22" id="22"/>
          <p:cNvSpPr txBox="true"/>
          <p:nvPr/>
        </p:nvSpPr>
        <p:spPr>
          <a:xfrm rot="0">
            <a:off x="992238" y="6927056"/>
            <a:ext cx="8009934" cy="416128"/>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Final remainder becomes CRC checksum: 010</a:t>
            </a:r>
          </a:p>
        </p:txBody>
      </p:sp>
      <p:sp>
        <p:nvSpPr>
          <p:cNvPr name="TextBox 23" id="23"/>
          <p:cNvSpPr txBox="true"/>
          <p:nvPr/>
        </p:nvSpPr>
        <p:spPr>
          <a:xfrm rot="0">
            <a:off x="9285684" y="5620493"/>
            <a:ext cx="283521" cy="406603"/>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04</a:t>
            </a:r>
          </a:p>
        </p:txBody>
      </p:sp>
      <p:grpSp>
        <p:nvGrpSpPr>
          <p:cNvPr name="Group 24" id="24"/>
          <p:cNvGrpSpPr/>
          <p:nvPr/>
        </p:nvGrpSpPr>
        <p:grpSpPr>
          <a:xfrm rot="0">
            <a:off x="9285684" y="6088266"/>
            <a:ext cx="8010077" cy="38100"/>
            <a:chOff x="0" y="0"/>
            <a:chExt cx="10680103" cy="50800"/>
          </a:xfrm>
        </p:grpSpPr>
        <p:sp>
          <p:nvSpPr>
            <p:cNvPr name="Freeform 25" id="25" descr="preencoded.png"/>
            <p:cNvSpPr/>
            <p:nvPr/>
          </p:nvSpPr>
          <p:spPr>
            <a:xfrm flipH="false" flipV="false" rot="0">
              <a:off x="0" y="0"/>
              <a:ext cx="10680065" cy="50800"/>
            </a:xfrm>
            <a:custGeom>
              <a:avLst/>
              <a:gdLst/>
              <a:ahLst/>
              <a:cxnLst/>
              <a:rect r="r" b="b" t="t" l="l"/>
              <a:pathLst>
                <a:path h="50800" w="10680065">
                  <a:moveTo>
                    <a:pt x="0" y="0"/>
                  </a:moveTo>
                  <a:lnTo>
                    <a:pt x="10680065" y="0"/>
                  </a:lnTo>
                  <a:lnTo>
                    <a:pt x="10680065" y="50800"/>
                  </a:lnTo>
                  <a:lnTo>
                    <a:pt x="0" y="50800"/>
                  </a:lnTo>
                  <a:lnTo>
                    <a:pt x="0" y="0"/>
                  </a:lnTo>
                  <a:close/>
                </a:path>
              </a:pathLst>
            </a:custGeom>
            <a:blipFill>
              <a:blip r:embed="rId4"/>
              <a:stretch>
                <a:fillRect l="-2" t="0" r="-3" b="0"/>
              </a:stretch>
            </a:blipFill>
          </p:spPr>
        </p:sp>
      </p:grpSp>
      <p:sp>
        <p:nvSpPr>
          <p:cNvPr name="TextBox 26" id="26"/>
          <p:cNvSpPr txBox="true"/>
          <p:nvPr/>
        </p:nvSpPr>
        <p:spPr>
          <a:xfrm rot="0">
            <a:off x="9285684" y="6277270"/>
            <a:ext cx="3544043" cy="517769"/>
          </a:xfrm>
          <a:prstGeom prst="rect">
            <a:avLst/>
          </a:prstGeom>
        </p:spPr>
        <p:txBody>
          <a:bodyPr anchor="t" rtlCol="false" tIns="0" lIns="0" bIns="0" rIns="0">
            <a:spAutoFit/>
          </a:bodyPr>
          <a:lstStyle/>
          <a:p>
            <a:pPr algn="l">
              <a:lnSpc>
                <a:spcPts val="3625"/>
              </a:lnSpc>
            </a:pPr>
            <a:r>
              <a:rPr lang="en-US" sz="2750" b="true">
                <a:solidFill>
                  <a:srgbClr val="EBEDF0"/>
                </a:solidFill>
                <a:latin typeface="Arimo Bold"/>
                <a:ea typeface="Arimo Bold"/>
                <a:cs typeface="Arimo Bold"/>
                <a:sym typeface="Arimo Bold"/>
              </a:rPr>
              <a:t>Form Codeword</a:t>
            </a:r>
          </a:p>
        </p:txBody>
      </p:sp>
      <p:sp>
        <p:nvSpPr>
          <p:cNvPr name="TextBox 27" id="27"/>
          <p:cNvSpPr txBox="true"/>
          <p:nvPr/>
        </p:nvSpPr>
        <p:spPr>
          <a:xfrm rot="0">
            <a:off x="9285684" y="6927056"/>
            <a:ext cx="8010077" cy="416128"/>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Append remainder to original data: 110101010</a:t>
            </a:r>
          </a:p>
        </p:txBody>
      </p:sp>
      <p:grpSp>
        <p:nvGrpSpPr>
          <p:cNvPr name="Group 28" id="28"/>
          <p:cNvGrpSpPr/>
          <p:nvPr/>
        </p:nvGrpSpPr>
        <p:grpSpPr>
          <a:xfrm rot="0">
            <a:off x="992238" y="7817939"/>
            <a:ext cx="16303523" cy="1488129"/>
            <a:chOff x="0" y="0"/>
            <a:chExt cx="21738031" cy="1984172"/>
          </a:xfrm>
        </p:grpSpPr>
        <p:sp>
          <p:nvSpPr>
            <p:cNvPr name="Freeform 29" id="29"/>
            <p:cNvSpPr/>
            <p:nvPr/>
          </p:nvSpPr>
          <p:spPr>
            <a:xfrm flipH="false" flipV="false" rot="0">
              <a:off x="0" y="0"/>
              <a:ext cx="21737955" cy="1984121"/>
            </a:xfrm>
            <a:custGeom>
              <a:avLst/>
              <a:gdLst/>
              <a:ahLst/>
              <a:cxnLst/>
              <a:rect r="r" b="b" t="t" l="l"/>
              <a:pathLst>
                <a:path h="1984121" w="21737955">
                  <a:moveTo>
                    <a:pt x="0" y="158750"/>
                  </a:moveTo>
                  <a:cubicBezTo>
                    <a:pt x="0" y="71120"/>
                    <a:pt x="71120" y="0"/>
                    <a:pt x="158750" y="0"/>
                  </a:cubicBezTo>
                  <a:lnTo>
                    <a:pt x="21579205" y="0"/>
                  </a:lnTo>
                  <a:cubicBezTo>
                    <a:pt x="21666836" y="0"/>
                    <a:pt x="21737955" y="71120"/>
                    <a:pt x="21737955" y="158750"/>
                  </a:cubicBezTo>
                  <a:lnTo>
                    <a:pt x="21737955" y="1825371"/>
                  </a:lnTo>
                  <a:cubicBezTo>
                    <a:pt x="21737955" y="1913001"/>
                    <a:pt x="21666836" y="1984121"/>
                    <a:pt x="21579205" y="1984121"/>
                  </a:cubicBezTo>
                  <a:lnTo>
                    <a:pt x="158750" y="1984121"/>
                  </a:lnTo>
                  <a:cubicBezTo>
                    <a:pt x="71120" y="1984121"/>
                    <a:pt x="0" y="1913001"/>
                    <a:pt x="0" y="1825371"/>
                  </a:cubicBezTo>
                  <a:close/>
                </a:path>
              </a:pathLst>
            </a:custGeom>
            <a:solidFill>
              <a:srgbClr val="00194D"/>
            </a:solidFill>
          </p:spPr>
        </p:sp>
      </p:grpSp>
      <p:grpSp>
        <p:nvGrpSpPr>
          <p:cNvPr name="Group 30" id="30"/>
          <p:cNvGrpSpPr/>
          <p:nvPr/>
        </p:nvGrpSpPr>
        <p:grpSpPr>
          <a:xfrm rot="0">
            <a:off x="1275759" y="8200434"/>
            <a:ext cx="354359" cy="283521"/>
            <a:chOff x="0" y="0"/>
            <a:chExt cx="472478" cy="378028"/>
          </a:xfrm>
        </p:grpSpPr>
        <p:sp>
          <p:nvSpPr>
            <p:cNvPr name="Freeform 31" id="31" descr="preencoded.png"/>
            <p:cNvSpPr/>
            <p:nvPr/>
          </p:nvSpPr>
          <p:spPr>
            <a:xfrm flipH="false" flipV="false" rot="0">
              <a:off x="0" y="0"/>
              <a:ext cx="472440" cy="378079"/>
            </a:xfrm>
            <a:custGeom>
              <a:avLst/>
              <a:gdLst/>
              <a:ahLst/>
              <a:cxnLst/>
              <a:rect r="r" b="b" t="t" l="l"/>
              <a:pathLst>
                <a:path h="378079" w="472440">
                  <a:moveTo>
                    <a:pt x="0" y="0"/>
                  </a:moveTo>
                  <a:lnTo>
                    <a:pt x="472440" y="0"/>
                  </a:lnTo>
                  <a:lnTo>
                    <a:pt x="472440" y="378079"/>
                  </a:lnTo>
                  <a:lnTo>
                    <a:pt x="0" y="378079"/>
                  </a:lnTo>
                  <a:lnTo>
                    <a:pt x="0" y="0"/>
                  </a:lnTo>
                  <a:close/>
                </a:path>
              </a:pathLst>
            </a:custGeom>
            <a:blipFill>
              <a:blip r:embed="rId5"/>
              <a:stretch>
                <a:fillRect l="0" t="-671" r="-8" b="-655"/>
              </a:stretch>
            </a:blipFill>
          </p:spPr>
        </p:sp>
      </p:grpSp>
      <p:sp>
        <p:nvSpPr>
          <p:cNvPr name="TextBox 32" id="32"/>
          <p:cNvSpPr txBox="true"/>
          <p:nvPr/>
        </p:nvSpPr>
        <p:spPr>
          <a:xfrm rot="0">
            <a:off x="1913630" y="8190909"/>
            <a:ext cx="15098611" cy="775097"/>
          </a:xfrm>
          <a:prstGeom prst="rect">
            <a:avLst/>
          </a:prstGeom>
        </p:spPr>
        <p:txBody>
          <a:bodyPr anchor="t" rtlCol="false" tIns="0" lIns="0" bIns="0" rIns="0">
            <a:spAutoFit/>
          </a:bodyPr>
          <a:lstStyle/>
          <a:p>
            <a:pPr algn="l">
              <a:lnSpc>
                <a:spcPts val="2875"/>
              </a:lnSpc>
            </a:pPr>
            <a:r>
              <a:rPr lang="en-US" sz="2187" b="true">
                <a:solidFill>
                  <a:srgbClr val="FFFFFF"/>
                </a:solidFill>
                <a:latin typeface="Arimo Bold"/>
                <a:ea typeface="Arimo Bold"/>
                <a:cs typeface="Arimo Bold"/>
                <a:sym typeface="Arimo Bold"/>
              </a:rPr>
              <a:t>At receiver:</a:t>
            </a:r>
            <a:r>
              <a:rPr lang="en-US" sz="2187">
                <a:solidFill>
                  <a:srgbClr val="FFFFFF"/>
                </a:solidFill>
                <a:latin typeface="Arimo"/>
                <a:ea typeface="Arimo"/>
                <a:cs typeface="Arimo"/>
                <a:sym typeface="Arimo"/>
              </a:rPr>
              <a:t> Re-compute CRC. If remainder is zero, data likely uncorrupted. Non-zero remainder indicates transmission error.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01620">
                <a:alpha val="90196"/>
              </a:srgbClr>
            </a:solidFill>
          </p:spPr>
        </p:sp>
      </p:grpSp>
      <p:grpSp>
        <p:nvGrpSpPr>
          <p:cNvPr name="Group 6" id="6"/>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850238" y="929583"/>
            <a:ext cx="9359351" cy="1007116"/>
          </a:xfrm>
          <a:prstGeom prst="rect">
            <a:avLst/>
          </a:prstGeom>
        </p:spPr>
        <p:txBody>
          <a:bodyPr anchor="t" rtlCol="false" tIns="0" lIns="0" bIns="0" rIns="0">
            <a:spAutoFit/>
          </a:bodyPr>
          <a:lstStyle/>
          <a:p>
            <a:pPr algn="l">
              <a:lnSpc>
                <a:spcPts val="7250"/>
              </a:lnSpc>
            </a:pPr>
            <a:r>
              <a:rPr lang="en-US" sz="5562" b="true">
                <a:solidFill>
                  <a:srgbClr val="F2F5FA"/>
                </a:solidFill>
                <a:latin typeface="Arimo Bold"/>
                <a:ea typeface="Arimo Bold"/>
                <a:cs typeface="Arimo Bold"/>
                <a:sym typeface="Arimo Bold"/>
              </a:rPr>
              <a:t>Experimental Methodology</a:t>
            </a:r>
          </a:p>
        </p:txBody>
      </p:sp>
      <p:grpSp>
        <p:nvGrpSpPr>
          <p:cNvPr name="Group 9" id="9"/>
          <p:cNvGrpSpPr/>
          <p:nvPr/>
        </p:nvGrpSpPr>
        <p:grpSpPr>
          <a:xfrm rot="0">
            <a:off x="7850238" y="2361905"/>
            <a:ext cx="1417587" cy="2303259"/>
            <a:chOff x="0" y="0"/>
            <a:chExt cx="1890116" cy="3071012"/>
          </a:xfrm>
        </p:grpSpPr>
        <p:sp>
          <p:nvSpPr>
            <p:cNvPr name="Freeform 10" id="10" descr="preencoded.png"/>
            <p:cNvSpPr/>
            <p:nvPr/>
          </p:nvSpPr>
          <p:spPr>
            <a:xfrm flipH="false" flipV="false" rot="0">
              <a:off x="0" y="0"/>
              <a:ext cx="1890141" cy="3070987"/>
            </a:xfrm>
            <a:custGeom>
              <a:avLst/>
              <a:gdLst/>
              <a:ahLst/>
              <a:cxnLst/>
              <a:rect r="r" b="b" t="t" l="l"/>
              <a:pathLst>
                <a:path h="3070987" w="1890141">
                  <a:moveTo>
                    <a:pt x="0" y="0"/>
                  </a:moveTo>
                  <a:lnTo>
                    <a:pt x="1890141" y="0"/>
                  </a:lnTo>
                  <a:lnTo>
                    <a:pt x="1890141" y="3070987"/>
                  </a:lnTo>
                  <a:lnTo>
                    <a:pt x="0" y="3070987"/>
                  </a:lnTo>
                  <a:lnTo>
                    <a:pt x="0" y="0"/>
                  </a:lnTo>
                  <a:close/>
                </a:path>
              </a:pathLst>
            </a:custGeom>
            <a:blipFill>
              <a:blip r:embed="rId5"/>
              <a:stretch>
                <a:fillRect l="-18" t="0" r="-18" b="0"/>
              </a:stretch>
            </a:blipFill>
          </p:spPr>
        </p:sp>
      </p:grpSp>
      <p:sp>
        <p:nvSpPr>
          <p:cNvPr name="TextBox 11" id="11"/>
          <p:cNvSpPr txBox="true"/>
          <p:nvPr/>
        </p:nvSpPr>
        <p:spPr>
          <a:xfrm rot="0">
            <a:off x="9551346" y="2588266"/>
            <a:ext cx="3544043" cy="517769"/>
          </a:xfrm>
          <a:prstGeom prst="rect">
            <a:avLst/>
          </a:prstGeom>
        </p:spPr>
        <p:txBody>
          <a:bodyPr anchor="t" rtlCol="false" tIns="0" lIns="0" bIns="0" rIns="0">
            <a:spAutoFit/>
          </a:bodyPr>
          <a:lstStyle/>
          <a:p>
            <a:pPr algn="l">
              <a:lnSpc>
                <a:spcPts val="3625"/>
              </a:lnSpc>
            </a:pPr>
            <a:r>
              <a:rPr lang="en-US" sz="2750" b="true">
                <a:solidFill>
                  <a:srgbClr val="EBEDF0"/>
                </a:solidFill>
                <a:latin typeface="Arimo Bold"/>
                <a:ea typeface="Arimo Bold"/>
                <a:cs typeface="Arimo Bold"/>
                <a:sym typeface="Arimo Bold"/>
              </a:rPr>
              <a:t>Test Setup</a:t>
            </a:r>
          </a:p>
        </p:txBody>
      </p:sp>
      <p:sp>
        <p:nvSpPr>
          <p:cNvPr name="TextBox 12" id="12"/>
          <p:cNvSpPr txBox="true"/>
          <p:nvPr/>
        </p:nvSpPr>
        <p:spPr>
          <a:xfrm rot="0">
            <a:off x="9551346" y="3238052"/>
            <a:ext cx="7744416" cy="1143591"/>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Manual bit-level implementation in Python without external libraries. Simulated transmission channel with controlled bit-flip probability.</a:t>
            </a:r>
          </a:p>
        </p:txBody>
      </p:sp>
      <p:grpSp>
        <p:nvGrpSpPr>
          <p:cNvPr name="Group 13" id="13"/>
          <p:cNvGrpSpPr/>
          <p:nvPr/>
        </p:nvGrpSpPr>
        <p:grpSpPr>
          <a:xfrm rot="0">
            <a:off x="7850238" y="4665164"/>
            <a:ext cx="1417587" cy="2303259"/>
            <a:chOff x="0" y="0"/>
            <a:chExt cx="1890116" cy="3071012"/>
          </a:xfrm>
        </p:grpSpPr>
        <p:sp>
          <p:nvSpPr>
            <p:cNvPr name="Freeform 14" id="14" descr="preencoded.png"/>
            <p:cNvSpPr/>
            <p:nvPr/>
          </p:nvSpPr>
          <p:spPr>
            <a:xfrm flipH="false" flipV="false" rot="0">
              <a:off x="0" y="0"/>
              <a:ext cx="1890141" cy="3070987"/>
            </a:xfrm>
            <a:custGeom>
              <a:avLst/>
              <a:gdLst/>
              <a:ahLst/>
              <a:cxnLst/>
              <a:rect r="r" b="b" t="t" l="l"/>
              <a:pathLst>
                <a:path h="3070987" w="1890141">
                  <a:moveTo>
                    <a:pt x="0" y="0"/>
                  </a:moveTo>
                  <a:lnTo>
                    <a:pt x="1890141" y="0"/>
                  </a:lnTo>
                  <a:lnTo>
                    <a:pt x="1890141" y="3070987"/>
                  </a:lnTo>
                  <a:lnTo>
                    <a:pt x="0" y="3070987"/>
                  </a:lnTo>
                  <a:lnTo>
                    <a:pt x="0" y="0"/>
                  </a:lnTo>
                  <a:close/>
                </a:path>
              </a:pathLst>
            </a:custGeom>
            <a:blipFill>
              <a:blip r:embed="rId6"/>
              <a:stretch>
                <a:fillRect l="-18" t="0" r="-18" b="0"/>
              </a:stretch>
            </a:blipFill>
          </p:spPr>
        </p:sp>
      </p:grpSp>
      <p:sp>
        <p:nvSpPr>
          <p:cNvPr name="TextBox 15" id="15"/>
          <p:cNvSpPr txBox="true"/>
          <p:nvPr/>
        </p:nvSpPr>
        <p:spPr>
          <a:xfrm rot="0">
            <a:off x="9551346" y="4891535"/>
            <a:ext cx="3544043" cy="517769"/>
          </a:xfrm>
          <a:prstGeom prst="rect">
            <a:avLst/>
          </a:prstGeom>
        </p:spPr>
        <p:txBody>
          <a:bodyPr anchor="t" rtlCol="false" tIns="0" lIns="0" bIns="0" rIns="0">
            <a:spAutoFit/>
          </a:bodyPr>
          <a:lstStyle/>
          <a:p>
            <a:pPr algn="l">
              <a:lnSpc>
                <a:spcPts val="3625"/>
              </a:lnSpc>
            </a:pPr>
            <a:r>
              <a:rPr lang="en-US" sz="2750" b="true">
                <a:solidFill>
                  <a:srgbClr val="EBEDF0"/>
                </a:solidFill>
                <a:latin typeface="Arimo Bold"/>
                <a:ea typeface="Arimo Bold"/>
                <a:cs typeface="Arimo Bold"/>
                <a:sym typeface="Arimo Bold"/>
              </a:rPr>
              <a:t>Error Injection</a:t>
            </a:r>
          </a:p>
        </p:txBody>
      </p:sp>
      <p:sp>
        <p:nvSpPr>
          <p:cNvPr name="TextBox 16" id="16"/>
          <p:cNvSpPr txBox="true"/>
          <p:nvPr/>
        </p:nvSpPr>
        <p:spPr>
          <a:xfrm rot="0">
            <a:off x="9551346" y="5541321"/>
            <a:ext cx="7744416" cy="1143591"/>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Injected single-bit, multi-bit, and burst errors systematically. Tracked detection success across varying error patterns.</a:t>
            </a:r>
          </a:p>
        </p:txBody>
      </p:sp>
      <p:grpSp>
        <p:nvGrpSpPr>
          <p:cNvPr name="Group 17" id="17"/>
          <p:cNvGrpSpPr/>
          <p:nvPr/>
        </p:nvGrpSpPr>
        <p:grpSpPr>
          <a:xfrm rot="0">
            <a:off x="7850238" y="6968433"/>
            <a:ext cx="1417587" cy="2303259"/>
            <a:chOff x="0" y="0"/>
            <a:chExt cx="1890116" cy="3071012"/>
          </a:xfrm>
        </p:grpSpPr>
        <p:sp>
          <p:nvSpPr>
            <p:cNvPr name="Freeform 18" id="18" descr="preencoded.png"/>
            <p:cNvSpPr/>
            <p:nvPr/>
          </p:nvSpPr>
          <p:spPr>
            <a:xfrm flipH="false" flipV="false" rot="0">
              <a:off x="0" y="0"/>
              <a:ext cx="1890141" cy="3070987"/>
            </a:xfrm>
            <a:custGeom>
              <a:avLst/>
              <a:gdLst/>
              <a:ahLst/>
              <a:cxnLst/>
              <a:rect r="r" b="b" t="t" l="l"/>
              <a:pathLst>
                <a:path h="3070987" w="1890141">
                  <a:moveTo>
                    <a:pt x="0" y="0"/>
                  </a:moveTo>
                  <a:lnTo>
                    <a:pt x="1890141" y="0"/>
                  </a:lnTo>
                  <a:lnTo>
                    <a:pt x="1890141" y="3070987"/>
                  </a:lnTo>
                  <a:lnTo>
                    <a:pt x="0" y="3070987"/>
                  </a:lnTo>
                  <a:lnTo>
                    <a:pt x="0" y="0"/>
                  </a:lnTo>
                  <a:close/>
                </a:path>
              </a:pathLst>
            </a:custGeom>
            <a:blipFill>
              <a:blip r:embed="rId7"/>
              <a:stretch>
                <a:fillRect l="-18" t="0" r="-18" b="0"/>
              </a:stretch>
            </a:blipFill>
          </p:spPr>
        </p:sp>
      </p:grpSp>
      <p:sp>
        <p:nvSpPr>
          <p:cNvPr name="TextBox 19" id="19"/>
          <p:cNvSpPr txBox="true"/>
          <p:nvPr/>
        </p:nvSpPr>
        <p:spPr>
          <a:xfrm rot="0">
            <a:off x="9551346" y="7194794"/>
            <a:ext cx="3652390" cy="517769"/>
          </a:xfrm>
          <a:prstGeom prst="rect">
            <a:avLst/>
          </a:prstGeom>
        </p:spPr>
        <p:txBody>
          <a:bodyPr anchor="t" rtlCol="false" tIns="0" lIns="0" bIns="0" rIns="0">
            <a:spAutoFit/>
          </a:bodyPr>
          <a:lstStyle/>
          <a:p>
            <a:pPr algn="l">
              <a:lnSpc>
                <a:spcPts val="3625"/>
              </a:lnSpc>
            </a:pPr>
            <a:r>
              <a:rPr lang="en-US" sz="2750" b="true">
                <a:solidFill>
                  <a:srgbClr val="EBEDF0"/>
                </a:solidFill>
                <a:latin typeface="Arimo Bold"/>
                <a:ea typeface="Arimo Bold"/>
                <a:cs typeface="Arimo Bold"/>
                <a:sym typeface="Arimo Bold"/>
              </a:rPr>
              <a:t>Performance Metrics</a:t>
            </a:r>
          </a:p>
        </p:txBody>
      </p:sp>
      <p:sp>
        <p:nvSpPr>
          <p:cNvPr name="TextBox 20" id="20"/>
          <p:cNvSpPr txBox="true"/>
          <p:nvPr/>
        </p:nvSpPr>
        <p:spPr>
          <a:xfrm rot="0">
            <a:off x="9551346" y="7844580"/>
            <a:ext cx="7744416" cy="1143591"/>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Measured detection rate, redundancy overhead, computational operations, and execution time for each algorithm.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01620">
                <a:alpha val="90196"/>
              </a:srgbClr>
            </a:solidFill>
          </p:spPr>
        </p:sp>
      </p:grpSp>
      <p:sp>
        <p:nvSpPr>
          <p:cNvPr name="TextBox 6" id="6"/>
          <p:cNvSpPr txBox="true"/>
          <p:nvPr/>
        </p:nvSpPr>
        <p:spPr>
          <a:xfrm rot="0">
            <a:off x="2338388" y="522980"/>
            <a:ext cx="8818064" cy="698297"/>
          </a:xfrm>
          <a:prstGeom prst="rect">
            <a:avLst/>
          </a:prstGeom>
        </p:spPr>
        <p:txBody>
          <a:bodyPr anchor="t" rtlCol="false" tIns="0" lIns="0" bIns="0" rIns="0">
            <a:spAutoFit/>
          </a:bodyPr>
          <a:lstStyle/>
          <a:p>
            <a:pPr algn="l">
              <a:lnSpc>
                <a:spcPts val="5000"/>
              </a:lnSpc>
            </a:pPr>
            <a:r>
              <a:rPr lang="en-US" sz="3875" b="true">
                <a:solidFill>
                  <a:srgbClr val="F2F5FA"/>
                </a:solidFill>
                <a:latin typeface="Arimo Bold"/>
                <a:ea typeface="Arimo Bold"/>
                <a:cs typeface="Arimo Bold"/>
                <a:sym typeface="Arimo Bold"/>
              </a:rPr>
              <a:t>Detection Success Rate Comparison</a:t>
            </a:r>
          </a:p>
        </p:txBody>
      </p:sp>
      <p:grpSp>
        <p:nvGrpSpPr>
          <p:cNvPr name="Group 7" id="7"/>
          <p:cNvGrpSpPr/>
          <p:nvPr/>
        </p:nvGrpSpPr>
        <p:grpSpPr>
          <a:xfrm rot="0">
            <a:off x="2338388" y="1495720"/>
            <a:ext cx="13611073" cy="7030193"/>
            <a:chOff x="0" y="0"/>
            <a:chExt cx="18148097" cy="9373591"/>
          </a:xfrm>
        </p:grpSpPr>
        <p:sp>
          <p:nvSpPr>
            <p:cNvPr name="Freeform 8" id="8" descr="preencoded.png"/>
            <p:cNvSpPr/>
            <p:nvPr/>
          </p:nvSpPr>
          <p:spPr>
            <a:xfrm flipH="false" flipV="false" rot="0">
              <a:off x="0" y="0"/>
              <a:ext cx="18148046" cy="9373616"/>
            </a:xfrm>
            <a:custGeom>
              <a:avLst/>
              <a:gdLst/>
              <a:ahLst/>
              <a:cxnLst/>
              <a:rect r="r" b="b" t="t" l="l"/>
              <a:pathLst>
                <a:path h="9373616" w="18148046">
                  <a:moveTo>
                    <a:pt x="0" y="0"/>
                  </a:moveTo>
                  <a:lnTo>
                    <a:pt x="18148046" y="0"/>
                  </a:lnTo>
                  <a:lnTo>
                    <a:pt x="18148046" y="9373616"/>
                  </a:lnTo>
                  <a:lnTo>
                    <a:pt x="0" y="9373616"/>
                  </a:lnTo>
                  <a:lnTo>
                    <a:pt x="0" y="0"/>
                  </a:lnTo>
                  <a:close/>
                </a:path>
              </a:pathLst>
            </a:custGeom>
            <a:blipFill>
              <a:blip r:embed="rId4"/>
              <a:stretch>
                <a:fillRect l="-5" t="0" r="-6" b="0"/>
              </a:stretch>
            </a:blipFill>
          </p:spPr>
        </p:sp>
      </p:grpSp>
      <p:grpSp>
        <p:nvGrpSpPr>
          <p:cNvPr name="Group 9" id="9"/>
          <p:cNvGrpSpPr/>
          <p:nvPr/>
        </p:nvGrpSpPr>
        <p:grpSpPr>
          <a:xfrm rot="0">
            <a:off x="6481915" y="8525913"/>
            <a:ext cx="197196" cy="197196"/>
            <a:chOff x="0" y="0"/>
            <a:chExt cx="262928" cy="262928"/>
          </a:xfrm>
        </p:grpSpPr>
        <p:sp>
          <p:nvSpPr>
            <p:cNvPr name="Freeform 10" id="10"/>
            <p:cNvSpPr/>
            <p:nvPr/>
          </p:nvSpPr>
          <p:spPr>
            <a:xfrm flipH="false" flipV="false" rot="0">
              <a:off x="0" y="0"/>
              <a:ext cx="262890" cy="262890"/>
            </a:xfrm>
            <a:custGeom>
              <a:avLst/>
              <a:gdLst/>
              <a:ahLst/>
              <a:cxnLst/>
              <a:rect r="r" b="b" t="t" l="l"/>
              <a:pathLst>
                <a:path h="262890" w="262890">
                  <a:moveTo>
                    <a:pt x="0" y="30480"/>
                  </a:moveTo>
                  <a:cubicBezTo>
                    <a:pt x="0" y="13589"/>
                    <a:pt x="13589" y="0"/>
                    <a:pt x="30480" y="0"/>
                  </a:cubicBezTo>
                  <a:lnTo>
                    <a:pt x="232410" y="0"/>
                  </a:lnTo>
                  <a:cubicBezTo>
                    <a:pt x="249301" y="0"/>
                    <a:pt x="262890" y="13589"/>
                    <a:pt x="262890" y="30480"/>
                  </a:cubicBezTo>
                  <a:lnTo>
                    <a:pt x="262890" y="232410"/>
                  </a:lnTo>
                  <a:cubicBezTo>
                    <a:pt x="262890" y="249301"/>
                    <a:pt x="249301" y="262890"/>
                    <a:pt x="232410" y="262890"/>
                  </a:cubicBezTo>
                  <a:lnTo>
                    <a:pt x="30480" y="262890"/>
                  </a:lnTo>
                  <a:cubicBezTo>
                    <a:pt x="13589" y="262890"/>
                    <a:pt x="0" y="249301"/>
                    <a:pt x="0" y="232410"/>
                  </a:cubicBezTo>
                  <a:close/>
                </a:path>
              </a:pathLst>
            </a:custGeom>
            <a:solidFill>
              <a:srgbClr val="0051F5"/>
            </a:solidFill>
          </p:spPr>
        </p:sp>
      </p:grpSp>
      <p:sp>
        <p:nvSpPr>
          <p:cNvPr name="TextBox 11" id="11"/>
          <p:cNvSpPr txBox="true"/>
          <p:nvPr/>
        </p:nvSpPr>
        <p:spPr>
          <a:xfrm rot="0">
            <a:off x="6755311" y="8535438"/>
            <a:ext cx="2293296" cy="187671"/>
          </a:xfrm>
          <a:prstGeom prst="rect">
            <a:avLst/>
          </a:prstGeom>
        </p:spPr>
        <p:txBody>
          <a:bodyPr anchor="t" rtlCol="false" tIns="0" lIns="0" bIns="0" rIns="0">
            <a:spAutoFit/>
          </a:bodyPr>
          <a:lstStyle/>
          <a:p>
            <a:pPr algn="l">
              <a:lnSpc>
                <a:spcPts val="1500"/>
              </a:lnSpc>
            </a:pPr>
            <a:r>
              <a:rPr lang="en-US" sz="1500">
                <a:solidFill>
                  <a:srgbClr val="EBEDF0"/>
                </a:solidFill>
                <a:latin typeface="Arimo"/>
                <a:ea typeface="Arimo"/>
                <a:cs typeface="Arimo"/>
                <a:sym typeface="Arimo"/>
              </a:rPr>
              <a:t>Single-bit Error Detection</a:t>
            </a:r>
          </a:p>
        </p:txBody>
      </p:sp>
      <p:grpSp>
        <p:nvGrpSpPr>
          <p:cNvPr name="Group 12" id="12"/>
          <p:cNvGrpSpPr/>
          <p:nvPr/>
        </p:nvGrpSpPr>
        <p:grpSpPr>
          <a:xfrm rot="0">
            <a:off x="9239098" y="8525913"/>
            <a:ext cx="197196" cy="197196"/>
            <a:chOff x="0" y="0"/>
            <a:chExt cx="262928" cy="262928"/>
          </a:xfrm>
        </p:grpSpPr>
        <p:sp>
          <p:nvSpPr>
            <p:cNvPr name="Freeform 13" id="13"/>
            <p:cNvSpPr/>
            <p:nvPr/>
          </p:nvSpPr>
          <p:spPr>
            <a:xfrm flipH="false" flipV="false" rot="0">
              <a:off x="0" y="0"/>
              <a:ext cx="262890" cy="262890"/>
            </a:xfrm>
            <a:custGeom>
              <a:avLst/>
              <a:gdLst/>
              <a:ahLst/>
              <a:cxnLst/>
              <a:rect r="r" b="b" t="t" l="l"/>
              <a:pathLst>
                <a:path h="262890" w="262890">
                  <a:moveTo>
                    <a:pt x="0" y="30480"/>
                  </a:moveTo>
                  <a:cubicBezTo>
                    <a:pt x="0" y="13589"/>
                    <a:pt x="13589" y="0"/>
                    <a:pt x="30480" y="0"/>
                  </a:cubicBezTo>
                  <a:lnTo>
                    <a:pt x="232410" y="0"/>
                  </a:lnTo>
                  <a:cubicBezTo>
                    <a:pt x="249301" y="0"/>
                    <a:pt x="262890" y="13589"/>
                    <a:pt x="262890" y="30480"/>
                  </a:cubicBezTo>
                  <a:lnTo>
                    <a:pt x="262890" y="232410"/>
                  </a:lnTo>
                  <a:cubicBezTo>
                    <a:pt x="262890" y="249301"/>
                    <a:pt x="249301" y="262890"/>
                    <a:pt x="232410" y="262890"/>
                  </a:cubicBezTo>
                  <a:lnTo>
                    <a:pt x="30480" y="262890"/>
                  </a:lnTo>
                  <a:cubicBezTo>
                    <a:pt x="13589" y="262890"/>
                    <a:pt x="0" y="249301"/>
                    <a:pt x="0" y="232410"/>
                  </a:cubicBezTo>
                  <a:close/>
                </a:path>
              </a:pathLst>
            </a:custGeom>
            <a:solidFill>
              <a:srgbClr val="6E9EFF"/>
            </a:solidFill>
          </p:spPr>
        </p:sp>
      </p:grpSp>
      <p:sp>
        <p:nvSpPr>
          <p:cNvPr name="TextBox 14" id="14"/>
          <p:cNvSpPr txBox="true"/>
          <p:nvPr/>
        </p:nvSpPr>
        <p:spPr>
          <a:xfrm rot="0">
            <a:off x="9512503" y="8535438"/>
            <a:ext cx="1899790" cy="187671"/>
          </a:xfrm>
          <a:prstGeom prst="rect">
            <a:avLst/>
          </a:prstGeom>
        </p:spPr>
        <p:txBody>
          <a:bodyPr anchor="t" rtlCol="false" tIns="0" lIns="0" bIns="0" rIns="0">
            <a:spAutoFit/>
          </a:bodyPr>
          <a:lstStyle/>
          <a:p>
            <a:pPr algn="l">
              <a:lnSpc>
                <a:spcPts val="1500"/>
              </a:lnSpc>
            </a:pPr>
            <a:r>
              <a:rPr lang="en-US" sz="1500">
                <a:solidFill>
                  <a:srgbClr val="EBEDF0"/>
                </a:solidFill>
                <a:latin typeface="Arimo"/>
                <a:ea typeface="Arimo"/>
                <a:cs typeface="Arimo"/>
                <a:sym typeface="Arimo"/>
              </a:rPr>
              <a:t>Burst Error Detection</a:t>
            </a:r>
          </a:p>
        </p:txBody>
      </p:sp>
      <p:sp>
        <p:nvSpPr>
          <p:cNvPr name="TextBox 15" id="15"/>
          <p:cNvSpPr txBox="true"/>
          <p:nvPr/>
        </p:nvSpPr>
        <p:spPr>
          <a:xfrm rot="0">
            <a:off x="2338388" y="9272140"/>
            <a:ext cx="13611073" cy="434578"/>
          </a:xfrm>
          <a:prstGeom prst="rect">
            <a:avLst/>
          </a:prstGeom>
        </p:spPr>
        <p:txBody>
          <a:bodyPr anchor="t" rtlCol="false" tIns="0" lIns="0" bIns="0" rIns="0">
            <a:spAutoFit/>
          </a:bodyPr>
          <a:lstStyle/>
          <a:p>
            <a:pPr algn="l">
              <a:lnSpc>
                <a:spcPts val="1687"/>
              </a:lnSpc>
            </a:pPr>
            <a:r>
              <a:rPr lang="en-US" sz="1500" b="true">
                <a:solidFill>
                  <a:srgbClr val="EBEDF0"/>
                </a:solidFill>
                <a:latin typeface="Arimo Bold"/>
                <a:ea typeface="Arimo Bold"/>
                <a:cs typeface="Arimo Bold"/>
                <a:sym typeface="Arimo Bold"/>
              </a:rPr>
              <a:t>Key finding:</a:t>
            </a:r>
            <a:r>
              <a:rPr lang="en-US" sz="1500">
                <a:solidFill>
                  <a:srgbClr val="EBEDF0"/>
                </a:solidFill>
                <a:latin typeface="Arimo"/>
                <a:ea typeface="Arimo"/>
                <a:cs typeface="Arimo"/>
                <a:sym typeface="Arimo"/>
              </a:rPr>
              <a:t> CRC achieves ~99.9% burst error detection, making it the gold standard for Ethernet and hardware implementations. VRC detects only odd-bit errors (~50% detection for random bit flips).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01620">
                <a:alpha val="90196"/>
              </a:srgbClr>
            </a:solidFill>
          </p:spPr>
        </p:sp>
      </p:grpSp>
      <p:sp>
        <p:nvSpPr>
          <p:cNvPr name="TextBox 6" id="6"/>
          <p:cNvSpPr txBox="true"/>
          <p:nvPr/>
        </p:nvSpPr>
        <p:spPr>
          <a:xfrm rot="0">
            <a:off x="992238" y="2892628"/>
            <a:ext cx="13718086" cy="1007116"/>
          </a:xfrm>
          <a:prstGeom prst="rect">
            <a:avLst/>
          </a:prstGeom>
        </p:spPr>
        <p:txBody>
          <a:bodyPr anchor="t" rtlCol="false" tIns="0" lIns="0" bIns="0" rIns="0">
            <a:spAutoFit/>
          </a:bodyPr>
          <a:lstStyle/>
          <a:p>
            <a:pPr algn="l">
              <a:lnSpc>
                <a:spcPts val="7250"/>
              </a:lnSpc>
            </a:pPr>
            <a:r>
              <a:rPr lang="en-US" sz="5562" b="true">
                <a:solidFill>
                  <a:srgbClr val="F2F5FA"/>
                </a:solidFill>
                <a:latin typeface="Arimo Bold"/>
                <a:ea typeface="Arimo Bold"/>
                <a:cs typeface="Arimo Bold"/>
                <a:sym typeface="Arimo Bold"/>
              </a:rPr>
              <a:t>Real-World Applications and Trade-offs</a:t>
            </a:r>
          </a:p>
        </p:txBody>
      </p:sp>
      <p:sp>
        <p:nvSpPr>
          <p:cNvPr name="Freeform 7" id="7" descr="preencoded.png"/>
          <p:cNvSpPr/>
          <p:nvPr/>
        </p:nvSpPr>
        <p:spPr>
          <a:xfrm flipH="false" flipV="false" rot="0">
            <a:off x="992238" y="4466777"/>
            <a:ext cx="850554" cy="850554"/>
          </a:xfrm>
          <a:custGeom>
            <a:avLst/>
            <a:gdLst/>
            <a:ahLst/>
            <a:cxnLst/>
            <a:rect r="r" b="b" t="t" l="l"/>
            <a:pathLst>
              <a:path h="850554" w="850554">
                <a:moveTo>
                  <a:pt x="0" y="0"/>
                </a:moveTo>
                <a:lnTo>
                  <a:pt x="850554" y="0"/>
                </a:lnTo>
                <a:lnTo>
                  <a:pt x="850554" y="850554"/>
                </a:lnTo>
                <a:lnTo>
                  <a:pt x="0" y="850554"/>
                </a:lnTo>
                <a:lnTo>
                  <a:pt x="0" y="0"/>
                </a:lnTo>
                <a:close/>
              </a:path>
            </a:pathLst>
          </a:custGeom>
          <a:blipFill>
            <a:blip r:embed="rId4">
              <a:extLst>
                <a:ext uri="{96DAC541-7B7A-43D3-8B79-37D633B846F1}">
                  <asvg:svgBlip xmlns:asvg="http://schemas.microsoft.com/office/drawing/2016/SVG/main" r:embed="rId5"/>
                </a:ext>
              </a:extLst>
            </a:blip>
            <a:stretch>
              <a:fillRect l="0" t="-17777" r="0" b="-17777"/>
            </a:stretch>
          </a:blipFill>
        </p:spPr>
      </p:sp>
      <p:sp>
        <p:nvSpPr>
          <p:cNvPr name="TextBox 8" id="8"/>
          <p:cNvSpPr txBox="true"/>
          <p:nvPr/>
        </p:nvSpPr>
        <p:spPr>
          <a:xfrm rot="0">
            <a:off x="2197151" y="4409627"/>
            <a:ext cx="3544043" cy="517769"/>
          </a:xfrm>
          <a:prstGeom prst="rect">
            <a:avLst/>
          </a:prstGeom>
        </p:spPr>
        <p:txBody>
          <a:bodyPr anchor="t" rtlCol="false" tIns="0" lIns="0" bIns="0" rIns="0">
            <a:spAutoFit/>
          </a:bodyPr>
          <a:lstStyle/>
          <a:p>
            <a:pPr algn="l">
              <a:lnSpc>
                <a:spcPts val="3625"/>
              </a:lnSpc>
            </a:pPr>
            <a:r>
              <a:rPr lang="en-US" sz="2750" b="true">
                <a:solidFill>
                  <a:srgbClr val="EBEDF0"/>
                </a:solidFill>
                <a:latin typeface="Arimo Bold"/>
                <a:ea typeface="Arimo Bold"/>
                <a:cs typeface="Arimo Bold"/>
                <a:sym typeface="Arimo Bold"/>
              </a:rPr>
              <a:t>CRC in Ethernet</a:t>
            </a:r>
          </a:p>
        </p:txBody>
      </p:sp>
      <p:sp>
        <p:nvSpPr>
          <p:cNvPr name="TextBox 9" id="9"/>
          <p:cNvSpPr txBox="true"/>
          <p:nvPr/>
        </p:nvSpPr>
        <p:spPr>
          <a:xfrm rot="0">
            <a:off x="2197151" y="5059413"/>
            <a:ext cx="3993356" cy="2249091"/>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IEEE 802.3 uses CRC-32 for frame validation. High detection capability justifies computational cost in hardware implementations with shift registers.</a:t>
            </a:r>
          </a:p>
        </p:txBody>
      </p:sp>
      <p:sp>
        <p:nvSpPr>
          <p:cNvPr name="Freeform 10" id="10" descr="preencoded.png"/>
          <p:cNvSpPr/>
          <p:nvPr/>
        </p:nvSpPr>
        <p:spPr>
          <a:xfrm flipH="false" flipV="false" rot="0">
            <a:off x="6544866" y="4466777"/>
            <a:ext cx="850554" cy="850554"/>
          </a:xfrm>
          <a:custGeom>
            <a:avLst/>
            <a:gdLst/>
            <a:ahLst/>
            <a:cxnLst/>
            <a:rect r="r" b="b" t="t" l="l"/>
            <a:pathLst>
              <a:path h="850554" w="850554">
                <a:moveTo>
                  <a:pt x="0" y="0"/>
                </a:moveTo>
                <a:lnTo>
                  <a:pt x="850554" y="0"/>
                </a:lnTo>
                <a:lnTo>
                  <a:pt x="850554" y="850554"/>
                </a:lnTo>
                <a:lnTo>
                  <a:pt x="0" y="850554"/>
                </a:lnTo>
                <a:lnTo>
                  <a:pt x="0" y="0"/>
                </a:lnTo>
                <a:close/>
              </a:path>
            </a:pathLst>
          </a:custGeom>
          <a:blipFill>
            <a:blip r:embed="rId6">
              <a:extLst>
                <a:ext uri="{96DAC541-7B7A-43D3-8B79-37D633B846F1}">
                  <asvg:svgBlip xmlns:asvg="http://schemas.microsoft.com/office/drawing/2016/SVG/main" r:embed="rId7"/>
                </a:ext>
              </a:extLst>
            </a:blip>
            <a:stretch>
              <a:fillRect l="0" t="-10555" r="0" b="-10554"/>
            </a:stretch>
          </a:blipFill>
        </p:spPr>
      </p:sp>
      <p:sp>
        <p:nvSpPr>
          <p:cNvPr name="TextBox 11" id="11"/>
          <p:cNvSpPr txBox="true"/>
          <p:nvPr/>
        </p:nvSpPr>
        <p:spPr>
          <a:xfrm rot="0">
            <a:off x="7749778" y="4409627"/>
            <a:ext cx="3544043" cy="517769"/>
          </a:xfrm>
          <a:prstGeom prst="rect">
            <a:avLst/>
          </a:prstGeom>
        </p:spPr>
        <p:txBody>
          <a:bodyPr anchor="t" rtlCol="false" tIns="0" lIns="0" bIns="0" rIns="0">
            <a:spAutoFit/>
          </a:bodyPr>
          <a:lstStyle/>
          <a:p>
            <a:pPr algn="l">
              <a:lnSpc>
                <a:spcPts val="3625"/>
              </a:lnSpc>
            </a:pPr>
            <a:r>
              <a:rPr lang="en-US" sz="2750" b="true">
                <a:solidFill>
                  <a:srgbClr val="EBEDF0"/>
                </a:solidFill>
                <a:latin typeface="Arimo Bold"/>
                <a:ea typeface="Arimo Bold"/>
                <a:cs typeface="Arimo Bold"/>
                <a:sym typeface="Arimo Bold"/>
              </a:rPr>
              <a:t>Checksum in TCP/IP</a:t>
            </a:r>
          </a:p>
        </p:txBody>
      </p:sp>
      <p:sp>
        <p:nvSpPr>
          <p:cNvPr name="TextBox 12" id="12"/>
          <p:cNvSpPr txBox="true"/>
          <p:nvPr/>
        </p:nvSpPr>
        <p:spPr>
          <a:xfrm rot="0">
            <a:off x="7749778" y="5059413"/>
            <a:ext cx="3993356" cy="2249091"/>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IP header and TCP segment checksums use 1's complement sum. Software-friendly implementation balances good detection with low overhead.</a:t>
            </a:r>
          </a:p>
        </p:txBody>
      </p:sp>
      <p:sp>
        <p:nvSpPr>
          <p:cNvPr name="Freeform 13" id="13" descr="preencoded.png"/>
          <p:cNvSpPr/>
          <p:nvPr/>
        </p:nvSpPr>
        <p:spPr>
          <a:xfrm flipH="false" flipV="false" rot="0">
            <a:off x="12097493" y="4466777"/>
            <a:ext cx="850554" cy="850554"/>
          </a:xfrm>
          <a:custGeom>
            <a:avLst/>
            <a:gdLst/>
            <a:ahLst/>
            <a:cxnLst/>
            <a:rect r="r" b="b" t="t" l="l"/>
            <a:pathLst>
              <a:path h="850554" w="850554">
                <a:moveTo>
                  <a:pt x="0" y="0"/>
                </a:moveTo>
                <a:lnTo>
                  <a:pt x="850554" y="0"/>
                </a:lnTo>
                <a:lnTo>
                  <a:pt x="850554" y="850554"/>
                </a:lnTo>
                <a:lnTo>
                  <a:pt x="0" y="850554"/>
                </a:lnTo>
                <a:lnTo>
                  <a:pt x="0" y="0"/>
                </a:lnTo>
                <a:close/>
              </a:path>
            </a:pathLst>
          </a:custGeom>
          <a:blipFill>
            <a:blip r:embed="rId8">
              <a:extLst>
                <a:ext uri="{96DAC541-7B7A-43D3-8B79-37D633B846F1}">
                  <asvg:svgBlip xmlns:asvg="http://schemas.microsoft.com/office/drawing/2016/SVG/main" r:embed="rId9"/>
                </a:ext>
              </a:extLst>
            </a:blip>
            <a:stretch>
              <a:fillRect l="-2777" t="0" r="-2778" b="0"/>
            </a:stretch>
          </a:blipFill>
        </p:spPr>
      </p:sp>
      <p:sp>
        <p:nvSpPr>
          <p:cNvPr name="TextBox 14" id="14"/>
          <p:cNvSpPr txBox="true"/>
          <p:nvPr/>
        </p:nvSpPr>
        <p:spPr>
          <a:xfrm rot="0">
            <a:off x="13302405" y="4409627"/>
            <a:ext cx="3745116" cy="517769"/>
          </a:xfrm>
          <a:prstGeom prst="rect">
            <a:avLst/>
          </a:prstGeom>
        </p:spPr>
        <p:txBody>
          <a:bodyPr anchor="t" rtlCol="false" tIns="0" lIns="0" bIns="0" rIns="0">
            <a:spAutoFit/>
          </a:bodyPr>
          <a:lstStyle/>
          <a:p>
            <a:pPr algn="l">
              <a:lnSpc>
                <a:spcPts val="3625"/>
              </a:lnSpc>
            </a:pPr>
            <a:r>
              <a:rPr lang="en-US" sz="2750" b="true">
                <a:solidFill>
                  <a:srgbClr val="EBEDF0"/>
                </a:solidFill>
                <a:latin typeface="Arimo Bold"/>
                <a:ea typeface="Arimo Bold"/>
                <a:cs typeface="Arimo Bold"/>
                <a:sym typeface="Arimo Bold"/>
              </a:rPr>
              <a:t>Parity in ECC Memory</a:t>
            </a:r>
          </a:p>
        </p:txBody>
      </p:sp>
      <p:sp>
        <p:nvSpPr>
          <p:cNvPr name="TextBox 15" id="15"/>
          <p:cNvSpPr txBox="true"/>
          <p:nvPr/>
        </p:nvSpPr>
        <p:spPr>
          <a:xfrm rot="0">
            <a:off x="13302405" y="5059413"/>
            <a:ext cx="3993356" cy="2249091"/>
          </a:xfrm>
          <a:prstGeom prst="rect">
            <a:avLst/>
          </a:prstGeom>
        </p:spPr>
        <p:txBody>
          <a:bodyPr anchor="t" rtlCol="false" tIns="0" lIns="0" bIns="0" rIns="0">
            <a:spAutoFit/>
          </a:bodyPr>
          <a:lstStyle/>
          <a:p>
            <a:pPr algn="l">
              <a:lnSpc>
                <a:spcPts val="2875"/>
              </a:lnSpc>
            </a:pPr>
            <a:r>
              <a:rPr lang="en-US" sz="2187">
                <a:solidFill>
                  <a:srgbClr val="EBEDF0"/>
                </a:solidFill>
                <a:latin typeface="Arimo"/>
                <a:ea typeface="Arimo"/>
                <a:cs typeface="Arimo"/>
                <a:sym typeface="Arimo"/>
              </a:rPr>
              <a:t>RAM modules use parity bits (VRC variant) for single-bit error detection. Simple hardware implementation protects against common memory faults.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DAHAi3TNaME</dc:identifier>
  <dcterms:modified xsi:type="dcterms:W3CDTF">2011-08-01T06:04:30Z</dcterms:modified>
  <cp:revision>1</cp:revision>
  <dc:title>Error-Detection-Techniques-Visualization-Platform.pptx</dc:title>
</cp:coreProperties>
</file>